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1" r:id="rId12"/>
    <p:sldId id="321" r:id="rId13"/>
    <p:sldId id="322" r:id="rId14"/>
    <p:sldId id="323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339" r:id="rId24"/>
    <p:sldId id="340" r:id="rId25"/>
    <p:sldId id="290" r:id="rId26"/>
    <p:sldId id="332" r:id="rId27"/>
    <p:sldId id="293" r:id="rId28"/>
    <p:sldId id="333" r:id="rId29"/>
    <p:sldId id="295" r:id="rId30"/>
    <p:sldId id="296" r:id="rId31"/>
    <p:sldId id="297" r:id="rId32"/>
    <p:sldId id="298" r:id="rId33"/>
    <p:sldId id="315" r:id="rId34"/>
    <p:sldId id="324" r:id="rId35"/>
    <p:sldId id="325" r:id="rId36"/>
    <p:sldId id="326" r:id="rId37"/>
    <p:sldId id="327" r:id="rId38"/>
    <p:sldId id="329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4" r:id="rId48"/>
    <p:sldId id="319" r:id="rId49"/>
    <p:sldId id="334" r:id="rId50"/>
    <p:sldId id="328" r:id="rId51"/>
    <p:sldId id="320" r:id="rId52"/>
    <p:sldId id="335" r:id="rId53"/>
    <p:sldId id="336" r:id="rId5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5493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3429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5493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5493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0287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5493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5493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17145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5493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057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5493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24003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5493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2743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5493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5493"/>
        </a:fontRef>
        <a:srgbClr val="005493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ED5"/>
          </a:solidFill>
        </a:fill>
      </a:tcStyle>
    </a:lastRow>
    <a:firstRow>
      <a:tcTxStyle b="off" i="off">
        <a:fontRef idx="minor">
          <a:srgbClr val="941100"/>
        </a:fontRef>
        <a:srgbClr val="9411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E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4" autoAdjust="0"/>
    <p:restoredTop sz="90260" autoAdjust="0"/>
  </p:normalViewPr>
  <p:slideViewPr>
    <p:cSldViewPr>
      <p:cViewPr varScale="1">
        <p:scale>
          <a:sx n="75" d="100"/>
          <a:sy n="75" d="100"/>
        </p:scale>
        <p:origin x="-990" y="-90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-2892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877150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 lIns="91431" tIns="45716" rIns="91431" bIns="45716"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 lIns="84408" tIns="42204" rIns="84408" bIns="42204"/>
          <a:lstStyle/>
          <a:p>
            <a:r>
              <a:t>PIL TRL 4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 lIns="91431" tIns="45716" rIns="91431" bIns="45716"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 lIns="84408" tIns="42204" rIns="84408" bIns="42204"/>
          <a:lstStyle/>
          <a:p>
            <a:r>
              <a:t>PIL TRL 4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 lIns="91431" tIns="45716" rIns="91431" bIns="45716"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 lIns="84408" tIns="42204" rIns="84408" bIns="42204"/>
          <a:lstStyle/>
          <a:p>
            <a:r>
              <a:t>PIL TRL 4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88x31.png" descr="88x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207500"/>
            <a:ext cx="1117600" cy="3937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o del título"/>
          <p:cNvSpPr txBox="1">
            <a:spLocks noGrp="1"/>
          </p:cNvSpPr>
          <p:nvPr>
            <p:ph type="title"/>
          </p:nvPr>
        </p:nvSpPr>
        <p:spPr>
          <a:xfrm>
            <a:off x="1270000" y="16510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r>
              <a:t>Texto del título</a:t>
            </a:r>
          </a:p>
        </p:txBody>
      </p:sp>
      <p:sp>
        <p:nvSpPr>
          <p:cNvPr id="15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1270000" y="5080000"/>
            <a:ext cx="10464800" cy="2730500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400"/>
            </a:lvl1pPr>
            <a:lvl2pPr marL="0" indent="0">
              <a:buSzTx/>
              <a:buNone/>
              <a:defRPr sz="2400"/>
            </a:lvl2pPr>
            <a:lvl3pPr marL="0" indent="0">
              <a:buSzTx/>
              <a:buNone/>
            </a:lvl3pPr>
            <a:lvl4pPr marL="0" indent="0">
              <a:buSzTx/>
              <a:buNone/>
            </a:lvl4pPr>
            <a:lvl5pPr marL="0" indent="0">
              <a:buSzTx/>
              <a:buNone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pic>
        <p:nvPicPr>
          <p:cNvPr id="17" name="upm01_new.gif" descr="upm01_new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225" y="0"/>
            <a:ext cx="155575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STRAST_HR.png" descr="STRAST_H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8483" y="9086850"/>
            <a:ext cx="1920031" cy="63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ome rights reserved. This work is licensed under a  Creative Commons Attribution-NonCommercial-ShareAlike 4.0 International License.."/>
          <p:cNvSpPr txBox="1"/>
          <p:nvPr/>
        </p:nvSpPr>
        <p:spPr>
          <a:xfrm>
            <a:off x="1360265" y="9175750"/>
            <a:ext cx="5457651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/>
            </a:pPr>
            <a:r>
              <a:t>Some rights reserved. This work is licensed under a </a:t>
            </a:r>
            <a:br/>
            <a:r>
              <a:rPr u="sng">
                <a:hlinkClick r:id="rId5"/>
              </a:rPr>
              <a:t>Creative Commons Attribution-NonCommercial-ShareAlike 4.0 International License.</a:t>
            </a:r>
            <a:r>
              <a:t>.</a:t>
            </a:r>
          </a:p>
        </p:txBody>
      </p:sp>
      <p:sp>
        <p:nvSpPr>
          <p:cNvPr id="2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797258" y="9321800"/>
            <a:ext cx="268784" cy="2794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aboratory"/>
          <p:cNvSpPr txBox="1">
            <a:spLocks noGrp="1"/>
          </p:cNvSpPr>
          <p:nvPr>
            <p:ph type="body" sz="quarter" idx="13"/>
          </p:nvPr>
        </p:nvSpPr>
        <p:spPr>
          <a:xfrm>
            <a:off x="888999" y="9315450"/>
            <a:ext cx="1453754" cy="2794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20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Laboratory</a:t>
            </a:r>
          </a:p>
        </p:txBody>
      </p:sp>
      <p:sp>
        <p:nvSpPr>
          <p:cNvPr id="2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29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ítulo y viñetas (izquierd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Línea"/>
          <p:cNvSpPr/>
          <p:nvPr/>
        </p:nvSpPr>
        <p:spPr>
          <a:xfrm>
            <a:off x="889000" y="1524000"/>
            <a:ext cx="11175907" cy="215"/>
          </a:xfrm>
          <a:prstGeom prst="line">
            <a:avLst/>
          </a:prstGeom>
          <a:ln w="25400">
            <a:solidFill>
              <a:srgbClr val="9411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9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889000" y="1651000"/>
            <a:ext cx="5588000" cy="7493000"/>
          </a:xfrm>
          <a:prstGeom prst="rect">
            <a:avLst/>
          </a:prstGeom>
        </p:spPr>
        <p:txBody>
          <a:bodyPr anchor="t"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782273" y="9321800"/>
            <a:ext cx="283769" cy="279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1" name="© 2020  Grupo STRAST - UPM"/>
          <p:cNvSpPr txBox="1"/>
          <p:nvPr/>
        </p:nvSpPr>
        <p:spPr>
          <a:xfrm>
            <a:off x="5401843" y="9317871"/>
            <a:ext cx="2242602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/>
              <a:t>© </a:t>
            </a:r>
            <a:r>
              <a:rPr dirty="0" smtClean="0"/>
              <a:t>202</a:t>
            </a:r>
            <a:r>
              <a:rPr lang="en-US" dirty="0" smtClean="0"/>
              <a:t>1</a:t>
            </a:r>
            <a:r>
              <a:rPr dirty="0" smtClean="0"/>
              <a:t>  </a:t>
            </a:r>
            <a:r>
              <a:rPr dirty="0" err="1"/>
              <a:t>Grupo</a:t>
            </a:r>
            <a:r>
              <a:rPr dirty="0"/>
              <a:t> STRAST - UPM</a:t>
            </a:r>
          </a:p>
        </p:txBody>
      </p:sp>
      <p:sp>
        <p:nvSpPr>
          <p:cNvPr id="42" name="Laboratory"/>
          <p:cNvSpPr txBox="1"/>
          <p:nvPr/>
        </p:nvSpPr>
        <p:spPr>
          <a:xfrm>
            <a:off x="888999" y="9315450"/>
            <a:ext cx="1453754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Laboratory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ítulo y viñetas (derech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ínea"/>
          <p:cNvSpPr/>
          <p:nvPr/>
        </p:nvSpPr>
        <p:spPr>
          <a:xfrm>
            <a:off x="889000" y="1524000"/>
            <a:ext cx="11175907" cy="215"/>
          </a:xfrm>
          <a:prstGeom prst="line">
            <a:avLst/>
          </a:prstGeom>
          <a:ln w="25400">
            <a:solidFill>
              <a:srgbClr val="9411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1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6477000" y="1651000"/>
            <a:ext cx="5588000" cy="7493000"/>
          </a:xfrm>
          <a:prstGeom prst="rect">
            <a:avLst/>
          </a:prstGeom>
        </p:spPr>
        <p:txBody>
          <a:bodyPr anchor="t"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782273" y="9321800"/>
            <a:ext cx="283769" cy="279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© 2020  Grupo STRAST - UPM"/>
          <p:cNvSpPr txBox="1"/>
          <p:nvPr/>
        </p:nvSpPr>
        <p:spPr>
          <a:xfrm>
            <a:off x="5401843" y="9317871"/>
            <a:ext cx="2242602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/>
              <a:t>© </a:t>
            </a:r>
            <a:r>
              <a:rPr dirty="0" smtClean="0"/>
              <a:t>202</a:t>
            </a:r>
            <a:r>
              <a:rPr lang="en-US" dirty="0" smtClean="0"/>
              <a:t>1</a:t>
            </a:r>
            <a:r>
              <a:rPr dirty="0" smtClean="0"/>
              <a:t>  </a:t>
            </a:r>
            <a:r>
              <a:rPr dirty="0" err="1"/>
              <a:t>Grupo</a:t>
            </a:r>
            <a:r>
              <a:rPr dirty="0"/>
              <a:t> STRAST - UPM</a:t>
            </a:r>
          </a:p>
        </p:txBody>
      </p:sp>
      <p:sp>
        <p:nvSpPr>
          <p:cNvPr id="54" name="Laboratory"/>
          <p:cNvSpPr txBox="1"/>
          <p:nvPr/>
        </p:nvSpPr>
        <p:spPr>
          <a:xfrm>
            <a:off x="888999" y="9315450"/>
            <a:ext cx="1453754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Laboratory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Línea"/>
          <p:cNvSpPr/>
          <p:nvPr/>
        </p:nvSpPr>
        <p:spPr>
          <a:xfrm>
            <a:off x="889000" y="1524000"/>
            <a:ext cx="11175907" cy="215"/>
          </a:xfrm>
          <a:prstGeom prst="line">
            <a:avLst/>
          </a:prstGeom>
          <a:ln w="25400">
            <a:solidFill>
              <a:srgbClr val="9411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8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782273" y="9321800"/>
            <a:ext cx="283769" cy="279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6" name="© 2020  Grupo STRAST - UPM"/>
          <p:cNvSpPr txBox="1"/>
          <p:nvPr/>
        </p:nvSpPr>
        <p:spPr>
          <a:xfrm>
            <a:off x="5401843" y="9317871"/>
            <a:ext cx="2242602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/>
              <a:t>© </a:t>
            </a:r>
            <a:r>
              <a:rPr dirty="0" smtClean="0"/>
              <a:t>202</a:t>
            </a:r>
            <a:r>
              <a:rPr lang="en-US" dirty="0" smtClean="0"/>
              <a:t>1</a:t>
            </a:r>
            <a:r>
              <a:rPr dirty="0" smtClean="0"/>
              <a:t>  </a:t>
            </a:r>
            <a:r>
              <a:rPr dirty="0" err="1"/>
              <a:t>Grupo</a:t>
            </a:r>
            <a:r>
              <a:rPr dirty="0"/>
              <a:t> STRAST - UPM</a:t>
            </a:r>
          </a:p>
        </p:txBody>
      </p:sp>
      <p:sp>
        <p:nvSpPr>
          <p:cNvPr id="87" name="Laboratory"/>
          <p:cNvSpPr txBox="1"/>
          <p:nvPr/>
        </p:nvSpPr>
        <p:spPr>
          <a:xfrm>
            <a:off x="888999" y="9315450"/>
            <a:ext cx="1453754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Laboratory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ínea"/>
          <p:cNvSpPr/>
          <p:nvPr/>
        </p:nvSpPr>
        <p:spPr>
          <a:xfrm>
            <a:off x="888999" y="1524000"/>
            <a:ext cx="11188702" cy="215"/>
          </a:xfrm>
          <a:prstGeom prst="line">
            <a:avLst/>
          </a:prstGeom>
          <a:ln w="25400">
            <a:solidFill>
              <a:srgbClr val="9411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exto del título"/>
          <p:cNvSpPr txBox="1">
            <a:spLocks noGrp="1"/>
          </p:cNvSpPr>
          <p:nvPr>
            <p:ph type="title"/>
          </p:nvPr>
        </p:nvSpPr>
        <p:spPr>
          <a:xfrm>
            <a:off x="889000" y="203200"/>
            <a:ext cx="11176000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t>Texto del título</a:t>
            </a:r>
          </a:p>
        </p:txBody>
      </p:sp>
      <p:sp>
        <p:nvSpPr>
          <p:cNvPr id="4" name="Nivel de texto 1…"/>
          <p:cNvSpPr txBox="1">
            <a:spLocks noGrp="1"/>
          </p:cNvSpPr>
          <p:nvPr>
            <p:ph type="body" idx="1"/>
          </p:nvPr>
        </p:nvSpPr>
        <p:spPr>
          <a:xfrm>
            <a:off x="889000" y="1651000"/>
            <a:ext cx="11176000" cy="749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2pPr marL="571500" indent="-254000">
              <a:buFont typeface="Lucida Grande"/>
              <a:buChar char="‣"/>
              <a:defRPr sz="3000"/>
            </a:lvl2pPr>
            <a:lvl3pPr marL="825500" indent="-254000">
              <a:buChar char="-"/>
              <a:defRPr sz="2400"/>
            </a:lvl3pPr>
            <a:lvl4pPr marL="1079500" indent="-254000">
              <a:buFont typeface="Lucida Grande"/>
              <a:buChar char="✓"/>
              <a:defRPr sz="2400"/>
            </a:lvl4pPr>
            <a:lvl5pPr marL="1333500" indent="-254000">
              <a:buChar char="-"/>
              <a:defRPr sz="24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781138" y="9315450"/>
            <a:ext cx="283769" cy="279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20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© 2020  Grupo STRAST - UPM"/>
          <p:cNvSpPr txBox="1"/>
          <p:nvPr/>
        </p:nvSpPr>
        <p:spPr>
          <a:xfrm>
            <a:off x="5401843" y="9317871"/>
            <a:ext cx="2242602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/>
              <a:t>© </a:t>
            </a:r>
            <a:r>
              <a:rPr dirty="0" smtClean="0"/>
              <a:t>202</a:t>
            </a:r>
            <a:r>
              <a:rPr lang="en-US" dirty="0" smtClean="0"/>
              <a:t>1</a:t>
            </a:r>
            <a:r>
              <a:rPr dirty="0" smtClean="0"/>
              <a:t>  </a:t>
            </a:r>
            <a:r>
              <a:rPr dirty="0" err="1"/>
              <a:t>Grupo</a:t>
            </a:r>
            <a:r>
              <a:rPr dirty="0"/>
              <a:t> STRAST - UPM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9411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9411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9411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9411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9411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9411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9411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9411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941100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317500" marR="0" indent="-31750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rgbClr val="005493"/>
          </a:solidFill>
          <a:uFillTx/>
          <a:latin typeface="Helvetica"/>
          <a:ea typeface="Helvetica"/>
          <a:cs typeface="Helvetica"/>
          <a:sym typeface="Helvetica"/>
        </a:defRPr>
      </a:lvl1pPr>
      <a:lvl2pPr marL="622300" marR="0" indent="-30480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rgbClr val="005493"/>
          </a:solidFill>
          <a:uFillTx/>
          <a:latin typeface="Helvetica"/>
          <a:ea typeface="Helvetica"/>
          <a:cs typeface="Helvetica"/>
          <a:sym typeface="Helvetica"/>
        </a:defRPr>
      </a:lvl2pPr>
      <a:lvl3pPr marL="952500" marR="0" indent="-38100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rgbClr val="005493"/>
          </a:solidFill>
          <a:uFillTx/>
          <a:latin typeface="Helvetica"/>
          <a:ea typeface="Helvetica"/>
          <a:cs typeface="Helvetica"/>
          <a:sym typeface="Helvetica"/>
        </a:defRPr>
      </a:lvl3pPr>
      <a:lvl4pPr marL="1206500" marR="0" indent="-38100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80000"/>
        <a:buFontTx/>
        <a:buChar char="•"/>
        <a:tabLst/>
        <a:defRPr sz="3600" b="0" i="0" u="none" strike="noStrike" cap="none" spc="0" baseline="0">
          <a:solidFill>
            <a:srgbClr val="005493"/>
          </a:solidFill>
          <a:uFillTx/>
          <a:latin typeface="Helvetica"/>
          <a:ea typeface="Helvetica"/>
          <a:cs typeface="Helvetica"/>
          <a:sym typeface="Helvetica"/>
        </a:defRPr>
      </a:lvl4pPr>
      <a:lvl5pPr marL="1460500" marR="0" indent="-38100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80000"/>
        <a:buFontTx/>
        <a:buChar char="•"/>
        <a:tabLst/>
        <a:defRPr sz="3600" b="0" i="0" u="none" strike="noStrike" cap="none" spc="0" baseline="0">
          <a:solidFill>
            <a:srgbClr val="005493"/>
          </a:solidFill>
          <a:uFillTx/>
          <a:latin typeface="Helvetica"/>
          <a:ea typeface="Helvetica"/>
          <a:cs typeface="Helvetica"/>
          <a:sym typeface="Helvetica"/>
        </a:defRPr>
      </a:lvl5pPr>
      <a:lvl6pPr marL="1714500" marR="0" indent="-38100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80000"/>
        <a:buFontTx/>
        <a:buChar char="•"/>
        <a:tabLst/>
        <a:defRPr sz="3600" b="0" i="0" u="none" strike="noStrike" cap="none" spc="0" baseline="0">
          <a:solidFill>
            <a:srgbClr val="005493"/>
          </a:solidFill>
          <a:uFillTx/>
          <a:latin typeface="Helvetica"/>
          <a:ea typeface="Helvetica"/>
          <a:cs typeface="Helvetica"/>
          <a:sym typeface="Helvetica"/>
        </a:defRPr>
      </a:lvl6pPr>
      <a:lvl7pPr marL="1968500" marR="0" indent="-38100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80000"/>
        <a:buFontTx/>
        <a:buChar char="•"/>
        <a:tabLst/>
        <a:defRPr sz="3600" b="0" i="0" u="none" strike="noStrike" cap="none" spc="0" baseline="0">
          <a:solidFill>
            <a:srgbClr val="005493"/>
          </a:solidFill>
          <a:uFillTx/>
          <a:latin typeface="Helvetica"/>
          <a:ea typeface="Helvetica"/>
          <a:cs typeface="Helvetica"/>
          <a:sym typeface="Helvetica"/>
        </a:defRPr>
      </a:lvl7pPr>
      <a:lvl8pPr marL="2222500" marR="0" indent="-38100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80000"/>
        <a:buFontTx/>
        <a:buChar char="•"/>
        <a:tabLst/>
        <a:defRPr sz="3600" b="0" i="0" u="none" strike="noStrike" cap="none" spc="0" baseline="0">
          <a:solidFill>
            <a:srgbClr val="005493"/>
          </a:solidFill>
          <a:uFillTx/>
          <a:latin typeface="Helvetica"/>
          <a:ea typeface="Helvetica"/>
          <a:cs typeface="Helvetica"/>
          <a:sym typeface="Helvetica"/>
        </a:defRPr>
      </a:lvl8pPr>
      <a:lvl9pPr marL="2476500" marR="0" indent="-38100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80000"/>
        <a:buFontTx/>
        <a:buChar char="•"/>
        <a:tabLst/>
        <a:defRPr sz="3600" b="0" i="0" u="none" strike="noStrike" cap="none" spc="0" baseline="0">
          <a:solidFill>
            <a:srgbClr val="00549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zamora@datsi.fi.upm.e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-UPM/OBDH_LABS" TargetMode="External"/><Relationship Id="rId2" Type="http://schemas.openxmlformats.org/officeDocument/2006/relationships/hyperlink" Target="https://github.com/AdaCore/Ada_Drivers_Library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putty.or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On-board software laboratory"/>
          <p:cNvSpPr txBox="1">
            <a:spLocks noGrp="1"/>
          </p:cNvSpPr>
          <p:nvPr>
            <p:ph type="ctrTitle"/>
          </p:nvPr>
        </p:nvSpPr>
        <p:spPr>
          <a:xfrm>
            <a:off x="1270000" y="1926673"/>
            <a:ext cx="10464800" cy="330200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Cross-development</a:t>
            </a:r>
            <a:r>
              <a:rPr dirty="0" smtClean="0"/>
              <a:t> </a:t>
            </a:r>
            <a:r>
              <a:rPr dirty="0"/>
              <a:t>software laboratory</a:t>
            </a:r>
          </a:p>
        </p:txBody>
      </p:sp>
      <p:sp>
        <p:nvSpPr>
          <p:cNvPr id="112" name="Juan Antonio de la Puente &lt;juan.de.la.puente@upm.es&gt;"/>
          <p:cNvSpPr txBox="1">
            <a:spLocks noGrp="1"/>
          </p:cNvSpPr>
          <p:nvPr>
            <p:ph type="subTitle" sz="half" idx="1"/>
          </p:nvPr>
        </p:nvSpPr>
        <p:spPr>
          <a:xfrm>
            <a:off x="1270000" y="5355673"/>
            <a:ext cx="10464800" cy="2730501"/>
          </a:xfrm>
          <a:prstGeom prst="rect">
            <a:avLst/>
          </a:prstGeom>
        </p:spPr>
        <p:txBody>
          <a:bodyPr/>
          <a:lstStyle/>
          <a:p>
            <a:r>
              <a:rPr lang="es-ES" dirty="0" smtClean="0"/>
              <a:t>Juan </a:t>
            </a:r>
            <a:r>
              <a:rPr lang="es-ES" dirty="0"/>
              <a:t>Zamorano </a:t>
            </a:r>
            <a:r>
              <a:rPr lang="es-ES" dirty="0">
                <a:hlinkClick r:id="rId2"/>
              </a:rPr>
              <a:t>jzamora@datsi.fi.upm.es</a:t>
            </a:r>
            <a:endParaRPr lang="es-ES" dirty="0"/>
          </a:p>
          <a:p>
            <a:endParaRPr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711200" y="268288"/>
            <a:ext cx="5071120" cy="1001712"/>
          </a:xfrm>
          <a:prstGeom prst="rect">
            <a:avLst/>
          </a:prstGeom>
        </p:spPr>
        <p:txBody>
          <a:bodyPr/>
          <a:lstStyle>
            <a:lvl1pPr marL="0" marR="0" indent="0" algn="l" defTabSz="584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622300" marR="0" indent="-304800" algn="l" defTabSz="584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952500" marR="0" indent="-381000" algn="l" defTabSz="584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1206500" marR="0" indent="-381000" algn="l" defTabSz="584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Tx/>
              <a:buChar char="•"/>
              <a:tabLst/>
              <a:defRPr sz="36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1460500" marR="0" indent="-381000" algn="l" defTabSz="584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Tx/>
              <a:buChar char="•"/>
              <a:tabLst/>
              <a:defRPr sz="36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1714500" marR="0" indent="-381000" algn="l" defTabSz="584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Tx/>
              <a:buChar char="•"/>
              <a:tabLst/>
              <a:defRPr sz="36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1968500" marR="0" indent="-381000" algn="l" defTabSz="584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Tx/>
              <a:buChar char="•"/>
              <a:tabLst/>
              <a:defRPr sz="36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2222500" marR="0" indent="-381000" algn="l" defTabSz="584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Tx/>
              <a:buChar char="•"/>
              <a:tabLst/>
              <a:defRPr sz="36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2476500" marR="0" indent="-381000" algn="l" defTabSz="584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Tx/>
              <a:buChar char="•"/>
              <a:tabLst/>
              <a:defRPr sz="36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s-ES_tradnl" smtClean="0"/>
              <a:t>Máster Universitario en Ingeniería Informática</a:t>
            </a:r>
            <a:endParaRPr lang="es-ES_tradnl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aboratory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Laboratory</a:t>
            </a:r>
          </a:p>
        </p:txBody>
      </p:sp>
      <p:sp>
        <p:nvSpPr>
          <p:cNvPr id="157" name="All platforms:…"/>
          <p:cNvSpPr txBox="1">
            <a:spLocks noGrp="1"/>
          </p:cNvSpPr>
          <p:nvPr>
            <p:ph type="body" idx="1"/>
          </p:nvPr>
        </p:nvSpPr>
        <p:spPr>
          <a:xfrm>
            <a:off x="813768" y="1776288"/>
            <a:ext cx="11176000" cy="7493000"/>
          </a:xfrm>
          <a:prstGeom prst="rect">
            <a:avLst/>
          </a:prstGeom>
        </p:spPr>
        <p:txBody>
          <a:bodyPr/>
          <a:lstStyle/>
          <a:p>
            <a:r>
              <a:rPr dirty="0" smtClean="0"/>
              <a:t>A</a:t>
            </a:r>
            <a:r>
              <a:rPr lang="en-US" dirty="0" smtClean="0"/>
              <a:t>da Drivers Library</a:t>
            </a:r>
            <a:r>
              <a:rPr dirty="0" smtClean="0"/>
              <a:t>:</a:t>
            </a:r>
            <a:endParaRPr dirty="0"/>
          </a:p>
          <a:p>
            <a:pPr lvl="1"/>
            <a:r>
              <a:rPr dirty="0"/>
              <a:t>Download zip file from </a:t>
            </a:r>
          </a:p>
          <a:p>
            <a:pPr marL="0" lvl="1" indent="228600">
              <a:buSzTx/>
              <a:buFontTx/>
              <a:buNone/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u="sng" dirty="0">
                <a:hlinkClick r:id="rId2"/>
              </a:rPr>
              <a:t>https://github.com/AdaCore/Ada_Drivers_Library</a:t>
            </a:r>
          </a:p>
          <a:p>
            <a:pPr lvl="1"/>
            <a:r>
              <a:rPr dirty="0"/>
              <a:t>Unzip the archive and move the resulting folder to your laboratory folder</a:t>
            </a:r>
          </a:p>
          <a:p>
            <a:pPr lvl="1"/>
            <a:r>
              <a:rPr dirty="0"/>
              <a:t>Rename the folder to </a:t>
            </a:r>
            <a:r>
              <a:rPr sz="2800" dirty="0" err="1">
                <a:latin typeface="Menlo Regular"/>
                <a:ea typeface="Menlo Regular"/>
                <a:cs typeface="Menlo Regular"/>
                <a:sym typeface="Menlo Regular"/>
              </a:rPr>
              <a:t>Ada_Drivers_Library</a:t>
            </a:r>
            <a:endParaRPr sz="2800" dirty="0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1"/>
            <a:r>
              <a:rPr dirty="0"/>
              <a:t>Open project</a:t>
            </a:r>
          </a:p>
          <a:p>
            <a:pPr marL="0" lvl="2" indent="457200">
              <a:buSzTx/>
              <a:buNone/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 …/</a:t>
            </a:r>
            <a:r>
              <a:rPr dirty="0" err="1"/>
              <a:t>Ada_Drivers_Library</a:t>
            </a:r>
            <a:r>
              <a:rPr dirty="0"/>
              <a:t>/examples/STMF4_DISCO/blinky_f4disco.gpr.</a:t>
            </a:r>
          </a:p>
          <a:p>
            <a:pPr lvl="1"/>
            <a:r>
              <a:rPr dirty="0"/>
              <a:t>Build the executable and flash it to the </a:t>
            </a:r>
            <a:r>
              <a:rPr dirty="0" smtClean="0"/>
              <a:t>board</a:t>
            </a:r>
            <a:endParaRPr lang="en-US" dirty="0" smtClean="0"/>
          </a:p>
          <a:p>
            <a:r>
              <a:rPr lang="en-US" dirty="0" smtClean="0"/>
              <a:t>Assignment sources:</a:t>
            </a:r>
            <a:endParaRPr lang="en-US" dirty="0"/>
          </a:p>
          <a:p>
            <a:pPr lvl="1"/>
            <a:r>
              <a:rPr lang="en-US" dirty="0"/>
              <a:t>Download zip file from </a:t>
            </a:r>
            <a:r>
              <a:rPr lang="en-US" dirty="0" err="1"/>
              <a:t>moodle</a:t>
            </a:r>
            <a:r>
              <a:rPr lang="en-US" dirty="0"/>
              <a:t> or  </a:t>
            </a:r>
          </a:p>
          <a:p>
            <a:pPr marL="0" lvl="1" indent="228600">
              <a:buSzTx/>
              <a:buFontTx/>
              <a:buNone/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u="sng" dirty="0">
                <a:hlinkClick r:id="rId3"/>
              </a:rPr>
              <a:t>https://github.com/STR-UPM/OBDH_LABS</a:t>
            </a:r>
          </a:p>
          <a:p>
            <a:pPr lvl="1"/>
            <a:r>
              <a:rPr lang="en-US" dirty="0"/>
              <a:t>Unzip the archive and move the resulting folder to your laboratory folder</a:t>
            </a:r>
            <a:endParaRPr lang="en-US" sz="2800" dirty="0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1"/>
            <a:endParaRPr dirty="0"/>
          </a:p>
        </p:txBody>
      </p:sp>
      <p:sp>
        <p:nvSpPr>
          <p:cNvPr id="158" name="2b. Install the Ada Drivers Libr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2b. Install the Ada Drivers </a:t>
            </a:r>
            <a:r>
              <a:rPr dirty="0" smtClean="0"/>
              <a:t>Library</a:t>
            </a:r>
            <a:r>
              <a:rPr lang="en-US" dirty="0" smtClean="0"/>
              <a:t> and assignment sources</a:t>
            </a:r>
            <a:endParaRPr dirty="0"/>
          </a:p>
        </p:txBody>
      </p:sp>
      <p:sp>
        <p:nvSpPr>
          <p:cNvPr id="15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Laboratory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Laboratory</a:t>
            </a:r>
          </a:p>
        </p:txBody>
      </p:sp>
      <p:sp>
        <p:nvSpPr>
          <p:cNvPr id="267" name="6. Real-time housekeeping syst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3</a:t>
            </a:r>
            <a:r>
              <a:rPr dirty="0" smtClean="0"/>
              <a:t>. </a:t>
            </a:r>
            <a:r>
              <a:rPr lang="en-US" dirty="0"/>
              <a:t>Real-time </a:t>
            </a:r>
            <a:r>
              <a:rPr lang="en-US" dirty="0" smtClean="0"/>
              <a:t>OBDH software architecture</a:t>
            </a:r>
            <a:endParaRPr dirty="0"/>
          </a:p>
        </p:txBody>
      </p:sp>
      <p:sp>
        <p:nvSpPr>
          <p:cNvPr id="26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70" name="architecture-realtime.png" descr="architecture-real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7" y="4234719"/>
            <a:ext cx="7239001" cy="5178585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period"/>
          <p:cNvSpPr txBox="1"/>
          <p:nvPr/>
        </p:nvSpPr>
        <p:spPr>
          <a:xfrm>
            <a:off x="1381174" y="3691099"/>
            <a:ext cx="96157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period</a:t>
            </a:r>
          </a:p>
        </p:txBody>
      </p:sp>
      <p:sp>
        <p:nvSpPr>
          <p:cNvPr id="272" name="Línea"/>
          <p:cNvSpPr/>
          <p:nvPr/>
        </p:nvSpPr>
        <p:spPr>
          <a:xfrm flipH="1" flipV="1">
            <a:off x="2346105" y="4006383"/>
            <a:ext cx="755464" cy="309232"/>
          </a:xfrm>
          <a:prstGeom prst="line">
            <a:avLst/>
          </a:prstGeom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/>
            <a:endParaRPr/>
          </a:p>
        </p:txBody>
      </p:sp>
      <p:sp>
        <p:nvSpPr>
          <p:cNvPr id="273" name="Línea"/>
          <p:cNvSpPr/>
          <p:nvPr/>
        </p:nvSpPr>
        <p:spPr>
          <a:xfrm flipH="1" flipV="1">
            <a:off x="2344429" y="3867139"/>
            <a:ext cx="5496779" cy="587720"/>
          </a:xfrm>
          <a:prstGeom prst="line">
            <a:avLst/>
          </a:prstGeom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/>
            <a:endParaRPr/>
          </a:p>
        </p:txBody>
      </p:sp>
      <p:sp>
        <p:nvSpPr>
          <p:cNvPr id="10" name="task"/>
          <p:cNvSpPr txBox="1"/>
          <p:nvPr/>
        </p:nvSpPr>
        <p:spPr>
          <a:xfrm>
            <a:off x="860549" y="4838947"/>
            <a:ext cx="67329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task</a:t>
            </a:r>
          </a:p>
        </p:txBody>
      </p:sp>
      <p:sp>
        <p:nvSpPr>
          <p:cNvPr id="11" name="Línea"/>
          <p:cNvSpPr/>
          <p:nvPr/>
        </p:nvSpPr>
        <p:spPr>
          <a:xfrm>
            <a:off x="1605856" y="5080248"/>
            <a:ext cx="1362292" cy="0"/>
          </a:xfrm>
          <a:prstGeom prst="line">
            <a:avLst/>
          </a:prstGeom>
          <a:ln w="12700">
            <a:solidFill>
              <a:schemeClr val="accent2">
                <a:hueOff val="-902888"/>
                <a:satOff val="-15377"/>
                <a:lumOff val="-1286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/>
            <a:endParaRPr/>
          </a:p>
        </p:txBody>
      </p:sp>
      <p:sp>
        <p:nvSpPr>
          <p:cNvPr id="12" name="device"/>
          <p:cNvSpPr txBox="1"/>
          <p:nvPr/>
        </p:nvSpPr>
        <p:spPr>
          <a:xfrm>
            <a:off x="1186556" y="6783163"/>
            <a:ext cx="99536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device</a:t>
            </a:r>
          </a:p>
        </p:txBody>
      </p:sp>
      <p:sp>
        <p:nvSpPr>
          <p:cNvPr id="13" name="Línea"/>
          <p:cNvSpPr/>
          <p:nvPr/>
        </p:nvSpPr>
        <p:spPr>
          <a:xfrm>
            <a:off x="2287001" y="7030711"/>
            <a:ext cx="628777" cy="0"/>
          </a:xfrm>
          <a:prstGeom prst="line">
            <a:avLst/>
          </a:prstGeom>
          <a:ln w="12700">
            <a:solidFill>
              <a:schemeClr val="accent2">
                <a:hueOff val="-902888"/>
                <a:satOff val="-15377"/>
                <a:lumOff val="-1286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/>
            <a:endParaRPr/>
          </a:p>
        </p:txBody>
      </p:sp>
      <p:sp>
        <p:nvSpPr>
          <p:cNvPr id="14" name="data access"/>
          <p:cNvSpPr txBox="1"/>
          <p:nvPr/>
        </p:nvSpPr>
        <p:spPr>
          <a:xfrm>
            <a:off x="6035868" y="4536728"/>
            <a:ext cx="174084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access</a:t>
            </a:r>
          </a:p>
        </p:txBody>
      </p:sp>
      <p:sp>
        <p:nvSpPr>
          <p:cNvPr id="15" name="Línea"/>
          <p:cNvSpPr/>
          <p:nvPr/>
        </p:nvSpPr>
        <p:spPr>
          <a:xfrm flipV="1">
            <a:off x="4846216" y="4825958"/>
            <a:ext cx="1188891" cy="266866"/>
          </a:xfrm>
          <a:prstGeom prst="line">
            <a:avLst/>
          </a:prstGeom>
          <a:ln w="12700">
            <a:solidFill>
              <a:schemeClr val="accent2">
                <a:hueOff val="-902888"/>
                <a:satOff val="-15377"/>
                <a:lumOff val="-1286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/>
            <a:endParaRPr/>
          </a:p>
        </p:txBody>
      </p:sp>
      <p:sp>
        <p:nvSpPr>
          <p:cNvPr id="16" name="AADL : Architecture Analysis &amp; Design Language"/>
          <p:cNvSpPr txBox="1">
            <a:spLocks noGrp="1"/>
          </p:cNvSpPr>
          <p:nvPr>
            <p:ph type="body" idx="1"/>
          </p:nvPr>
        </p:nvSpPr>
        <p:spPr>
          <a:xfrm>
            <a:off x="957784" y="1852464"/>
            <a:ext cx="1101722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spcBef>
                <a:spcPts val="60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AADL : Architecture Analysis &amp; Design Language</a:t>
            </a:r>
          </a:p>
        </p:txBody>
      </p:sp>
      <p:sp>
        <p:nvSpPr>
          <p:cNvPr id="17" name="AADL components implemented as Ada packages"/>
          <p:cNvSpPr txBox="1"/>
          <p:nvPr/>
        </p:nvSpPr>
        <p:spPr>
          <a:xfrm>
            <a:off x="1345062" y="2428528"/>
            <a:ext cx="1026378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60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AADL components implemented as Ada packages</a:t>
            </a:r>
          </a:p>
        </p:txBody>
      </p:sp>
      <p:sp>
        <p:nvSpPr>
          <p:cNvPr id="18" name="main procedure: OBDH…"/>
          <p:cNvSpPr txBox="1"/>
          <p:nvPr/>
        </p:nvSpPr>
        <p:spPr>
          <a:xfrm>
            <a:off x="2774891" y="3004592"/>
            <a:ext cx="869606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11666" indent="-211666">
              <a:spcBef>
                <a:spcPts val="600"/>
              </a:spcBef>
              <a:buSzPct val="100000"/>
              <a:buFont typeface="Lucida Grande"/>
              <a:buChar char="‣"/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main procedure: OBDH</a:t>
            </a:r>
          </a:p>
          <a:p>
            <a:pPr marL="211666" indent="-211666">
              <a:spcBef>
                <a:spcPts val="600"/>
              </a:spcBef>
              <a:buSzPct val="100000"/>
              <a:buFont typeface="Lucida Grande"/>
              <a:buChar char="‣"/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additional packages for data definitions &amp; others as necessary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Laboratory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Laboratory</a:t>
            </a:r>
          </a:p>
        </p:txBody>
      </p:sp>
      <p:sp>
        <p:nvSpPr>
          <p:cNvPr id="162" name="3. Simple housekeeping syst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OBDH tasking system</a:t>
            </a:r>
            <a:endParaRPr dirty="0"/>
          </a:p>
        </p:txBody>
      </p:sp>
      <p:sp>
        <p:nvSpPr>
          <p:cNvPr id="163" name="Read a single sensor (OBC_T) and show the reading on the scree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wo concurrent tasks:</a:t>
            </a:r>
            <a:endParaRPr lang="en-US" dirty="0"/>
          </a:p>
          <a:p>
            <a:pPr lvl="1"/>
            <a:r>
              <a:rPr lang="en-US" dirty="0"/>
              <a:t>Housekeeping</a:t>
            </a:r>
          </a:p>
          <a:p>
            <a:pPr lvl="2"/>
            <a:r>
              <a:rPr lang="en-US" dirty="0"/>
              <a:t>read a sensor (OBC_T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use the Ada Drivers Library (ADL) to read the sensor</a:t>
            </a:r>
          </a:p>
          <a:p>
            <a:pPr lvl="3"/>
            <a:r>
              <a:rPr lang="en-US" dirty="0"/>
              <a:t>STM32.Device</a:t>
            </a:r>
          </a:p>
          <a:p>
            <a:pPr lvl="3"/>
            <a:r>
              <a:rPr lang="en-US" dirty="0" smtClean="0"/>
              <a:t>STM32.ADC</a:t>
            </a:r>
            <a:endParaRPr lang="en-US" dirty="0"/>
          </a:p>
          <a:p>
            <a:pPr lvl="1"/>
            <a:r>
              <a:rPr lang="en-US" dirty="0"/>
              <a:t>TTC</a:t>
            </a:r>
          </a:p>
          <a:p>
            <a:pPr lvl="2"/>
            <a:r>
              <a:rPr lang="en-US" dirty="0"/>
              <a:t>display the sensor </a:t>
            </a:r>
            <a:r>
              <a:rPr lang="en-US" dirty="0" smtClean="0"/>
              <a:t>value</a:t>
            </a:r>
          </a:p>
          <a:p>
            <a:pPr lvl="2"/>
            <a:r>
              <a:rPr lang="en-US" dirty="0" smtClean="0"/>
              <a:t>Use a </a:t>
            </a:r>
            <a:r>
              <a:rPr lang="en-US" dirty="0"/>
              <a:t>serial interface connected to the host PC</a:t>
            </a:r>
          </a:p>
          <a:p>
            <a:pPr lvl="3"/>
            <a:r>
              <a:rPr lang="en-US" dirty="0"/>
              <a:t>simulate a radio link between flight and ground </a:t>
            </a:r>
            <a:r>
              <a:rPr lang="en-US" dirty="0" smtClean="0"/>
              <a:t>systems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protected object for inter-task communication</a:t>
            </a:r>
          </a:p>
          <a:p>
            <a:pPr lvl="1"/>
            <a:r>
              <a:rPr lang="en-US" dirty="0"/>
              <a:t>Storage</a:t>
            </a:r>
          </a:p>
          <a:p>
            <a:pPr lvl="2"/>
            <a:r>
              <a:rPr lang="en-US" dirty="0"/>
              <a:t>the housekeeping task puts the sensor value in the storage</a:t>
            </a:r>
          </a:p>
          <a:p>
            <a:pPr lvl="2"/>
            <a:r>
              <a:rPr lang="en-US" dirty="0"/>
              <a:t>the TTC task gets the value from the </a:t>
            </a:r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16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76618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Hardwa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Hardware</a:t>
            </a:r>
          </a:p>
        </p:txBody>
      </p:sp>
      <p:sp>
        <p:nvSpPr>
          <p:cNvPr id="24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graphicFrame>
        <p:nvGraphicFramePr>
          <p:cNvPr id="245" name="Tabla"/>
          <p:cNvGraphicFramePr/>
          <p:nvPr/>
        </p:nvGraphicFramePr>
        <p:xfrm>
          <a:off x="1657817" y="2474245"/>
          <a:ext cx="4487112" cy="16256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2435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435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5078"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Connector pin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Board pin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 (black)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GND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 (orange)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PB7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 (yellow)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PB6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46" name="_MG_9164-Editar.jpg" descr="_MG_9164-Editar.jpg"/>
          <p:cNvPicPr>
            <a:picLocks noChangeAspect="1"/>
          </p:cNvPicPr>
          <p:nvPr/>
        </p:nvPicPr>
        <p:blipFill>
          <a:blip r:embed="rId2"/>
          <a:srcRect l="8" t="3626" r="15464" b="2205"/>
          <a:stretch>
            <a:fillRect/>
          </a:stretch>
        </p:blipFill>
        <p:spPr>
          <a:xfrm>
            <a:off x="1807296" y="1961127"/>
            <a:ext cx="9339315" cy="6936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6" extrusionOk="0">
                <a:moveTo>
                  <a:pt x="17335" y="0"/>
                </a:moveTo>
                <a:lnTo>
                  <a:pt x="17040" y="10"/>
                </a:lnTo>
                <a:lnTo>
                  <a:pt x="16676" y="21"/>
                </a:lnTo>
                <a:lnTo>
                  <a:pt x="16676" y="129"/>
                </a:lnTo>
                <a:lnTo>
                  <a:pt x="16676" y="192"/>
                </a:lnTo>
                <a:cubicBezTo>
                  <a:pt x="16676" y="297"/>
                  <a:pt x="16658" y="403"/>
                  <a:pt x="16635" y="428"/>
                </a:cubicBezTo>
                <a:cubicBezTo>
                  <a:pt x="16634" y="428"/>
                  <a:pt x="16631" y="430"/>
                  <a:pt x="16629" y="431"/>
                </a:cubicBezTo>
                <a:lnTo>
                  <a:pt x="16627" y="460"/>
                </a:lnTo>
                <a:lnTo>
                  <a:pt x="16618" y="460"/>
                </a:lnTo>
                <a:lnTo>
                  <a:pt x="16612" y="482"/>
                </a:lnTo>
                <a:lnTo>
                  <a:pt x="15871" y="482"/>
                </a:lnTo>
                <a:cubicBezTo>
                  <a:pt x="15848" y="482"/>
                  <a:pt x="15836" y="481"/>
                  <a:pt x="15815" y="481"/>
                </a:cubicBezTo>
                <a:cubicBezTo>
                  <a:pt x="15593" y="488"/>
                  <a:pt x="15346" y="495"/>
                  <a:pt x="15035" y="500"/>
                </a:cubicBezTo>
                <a:cubicBezTo>
                  <a:pt x="14278" y="514"/>
                  <a:pt x="13639" y="531"/>
                  <a:pt x="13496" y="541"/>
                </a:cubicBezTo>
                <a:cubicBezTo>
                  <a:pt x="13472" y="561"/>
                  <a:pt x="13457" y="584"/>
                  <a:pt x="13457" y="609"/>
                </a:cubicBezTo>
                <a:lnTo>
                  <a:pt x="13457" y="649"/>
                </a:lnTo>
                <a:cubicBezTo>
                  <a:pt x="13457" y="699"/>
                  <a:pt x="13451" y="750"/>
                  <a:pt x="13444" y="780"/>
                </a:cubicBezTo>
                <a:cubicBezTo>
                  <a:pt x="13412" y="1512"/>
                  <a:pt x="13396" y="3964"/>
                  <a:pt x="13399" y="7681"/>
                </a:cubicBezTo>
                <a:cubicBezTo>
                  <a:pt x="13403" y="12715"/>
                  <a:pt x="13407" y="13510"/>
                  <a:pt x="13435" y="13915"/>
                </a:cubicBezTo>
                <a:cubicBezTo>
                  <a:pt x="13448" y="13957"/>
                  <a:pt x="13457" y="14030"/>
                  <a:pt x="13457" y="14101"/>
                </a:cubicBezTo>
                <a:lnTo>
                  <a:pt x="13457" y="14197"/>
                </a:lnTo>
                <a:cubicBezTo>
                  <a:pt x="13486" y="14258"/>
                  <a:pt x="13604" y="14267"/>
                  <a:pt x="13990" y="14274"/>
                </a:cubicBezTo>
                <a:lnTo>
                  <a:pt x="14128" y="14275"/>
                </a:lnTo>
                <a:cubicBezTo>
                  <a:pt x="14177" y="14276"/>
                  <a:pt x="14221" y="14277"/>
                  <a:pt x="14278" y="14278"/>
                </a:cubicBezTo>
                <a:lnTo>
                  <a:pt x="14281" y="14278"/>
                </a:lnTo>
                <a:lnTo>
                  <a:pt x="15099" y="14290"/>
                </a:lnTo>
                <a:lnTo>
                  <a:pt x="15115" y="14459"/>
                </a:lnTo>
                <a:lnTo>
                  <a:pt x="15131" y="14628"/>
                </a:lnTo>
                <a:lnTo>
                  <a:pt x="15430" y="14649"/>
                </a:lnTo>
                <a:lnTo>
                  <a:pt x="15584" y="14659"/>
                </a:lnTo>
                <a:lnTo>
                  <a:pt x="15589" y="14659"/>
                </a:lnTo>
                <a:lnTo>
                  <a:pt x="15729" y="14663"/>
                </a:lnTo>
                <a:lnTo>
                  <a:pt x="15733" y="14591"/>
                </a:lnTo>
                <a:lnTo>
                  <a:pt x="15733" y="14490"/>
                </a:lnTo>
                <a:cubicBezTo>
                  <a:pt x="15733" y="14421"/>
                  <a:pt x="15739" y="14357"/>
                  <a:pt x="15748" y="14322"/>
                </a:cubicBezTo>
                <a:lnTo>
                  <a:pt x="15749" y="14290"/>
                </a:lnTo>
                <a:lnTo>
                  <a:pt x="15811" y="14287"/>
                </a:lnTo>
                <a:cubicBezTo>
                  <a:pt x="15926" y="14277"/>
                  <a:pt x="16221" y="14267"/>
                  <a:pt x="16562" y="14261"/>
                </a:cubicBezTo>
                <a:cubicBezTo>
                  <a:pt x="16631" y="14260"/>
                  <a:pt x="16699" y="14258"/>
                  <a:pt x="16766" y="14257"/>
                </a:cubicBezTo>
                <a:cubicBezTo>
                  <a:pt x="16870" y="14248"/>
                  <a:pt x="16940" y="14239"/>
                  <a:pt x="16949" y="14229"/>
                </a:cubicBezTo>
                <a:cubicBezTo>
                  <a:pt x="16967" y="14211"/>
                  <a:pt x="17011" y="14207"/>
                  <a:pt x="17050" y="14218"/>
                </a:cubicBezTo>
                <a:cubicBezTo>
                  <a:pt x="17058" y="14212"/>
                  <a:pt x="17057" y="14196"/>
                  <a:pt x="17046" y="14172"/>
                </a:cubicBezTo>
                <a:cubicBezTo>
                  <a:pt x="17022" y="14120"/>
                  <a:pt x="17022" y="13895"/>
                  <a:pt x="17037" y="13725"/>
                </a:cubicBezTo>
                <a:cubicBezTo>
                  <a:pt x="17030" y="13646"/>
                  <a:pt x="17036" y="13570"/>
                  <a:pt x="17061" y="13550"/>
                </a:cubicBezTo>
                <a:cubicBezTo>
                  <a:pt x="17063" y="13548"/>
                  <a:pt x="17064" y="13547"/>
                  <a:pt x="17067" y="13546"/>
                </a:cubicBezTo>
                <a:cubicBezTo>
                  <a:pt x="17068" y="13542"/>
                  <a:pt x="17070" y="13538"/>
                  <a:pt x="17071" y="13535"/>
                </a:cubicBezTo>
                <a:cubicBezTo>
                  <a:pt x="17114" y="13465"/>
                  <a:pt x="17179" y="13485"/>
                  <a:pt x="17179" y="13567"/>
                </a:cubicBezTo>
                <a:cubicBezTo>
                  <a:pt x="17179" y="13663"/>
                  <a:pt x="17251" y="13666"/>
                  <a:pt x="17269" y="13570"/>
                </a:cubicBezTo>
                <a:cubicBezTo>
                  <a:pt x="17270" y="13569"/>
                  <a:pt x="17270" y="13568"/>
                  <a:pt x="17270" y="13567"/>
                </a:cubicBezTo>
                <a:cubicBezTo>
                  <a:pt x="17279" y="13522"/>
                  <a:pt x="17298" y="13498"/>
                  <a:pt x="17334" y="13487"/>
                </a:cubicBezTo>
                <a:cubicBezTo>
                  <a:pt x="17371" y="13469"/>
                  <a:pt x="17416" y="13469"/>
                  <a:pt x="17452" y="13488"/>
                </a:cubicBezTo>
                <a:cubicBezTo>
                  <a:pt x="17485" y="13499"/>
                  <a:pt x="17502" y="13524"/>
                  <a:pt x="17511" y="13567"/>
                </a:cubicBezTo>
                <a:cubicBezTo>
                  <a:pt x="17521" y="13619"/>
                  <a:pt x="17545" y="13647"/>
                  <a:pt x="17574" y="13651"/>
                </a:cubicBezTo>
                <a:cubicBezTo>
                  <a:pt x="17598" y="13651"/>
                  <a:pt x="17625" y="13630"/>
                  <a:pt x="17651" y="13588"/>
                </a:cubicBezTo>
                <a:cubicBezTo>
                  <a:pt x="17667" y="13563"/>
                  <a:pt x="17678" y="13549"/>
                  <a:pt x="17689" y="13545"/>
                </a:cubicBezTo>
                <a:cubicBezTo>
                  <a:pt x="17707" y="13517"/>
                  <a:pt x="17714" y="13524"/>
                  <a:pt x="17725" y="13563"/>
                </a:cubicBezTo>
                <a:cubicBezTo>
                  <a:pt x="17731" y="13570"/>
                  <a:pt x="17738" y="13576"/>
                  <a:pt x="17746" y="13586"/>
                </a:cubicBezTo>
                <a:cubicBezTo>
                  <a:pt x="17768" y="13613"/>
                  <a:pt x="17785" y="13698"/>
                  <a:pt x="17797" y="13797"/>
                </a:cubicBezTo>
                <a:cubicBezTo>
                  <a:pt x="17814" y="13862"/>
                  <a:pt x="17818" y="13941"/>
                  <a:pt x="17811" y="14012"/>
                </a:cubicBezTo>
                <a:cubicBezTo>
                  <a:pt x="17813" y="14127"/>
                  <a:pt x="17805" y="14225"/>
                  <a:pt x="17782" y="14244"/>
                </a:cubicBezTo>
                <a:cubicBezTo>
                  <a:pt x="17763" y="14260"/>
                  <a:pt x="17756" y="14292"/>
                  <a:pt x="17767" y="14316"/>
                </a:cubicBezTo>
                <a:cubicBezTo>
                  <a:pt x="17767" y="14317"/>
                  <a:pt x="17768" y="14318"/>
                  <a:pt x="17768" y="14320"/>
                </a:cubicBezTo>
                <a:lnTo>
                  <a:pt x="17784" y="14337"/>
                </a:lnTo>
                <a:lnTo>
                  <a:pt x="17745" y="14432"/>
                </a:lnTo>
                <a:cubicBezTo>
                  <a:pt x="17728" y="14485"/>
                  <a:pt x="17699" y="14558"/>
                  <a:pt x="17655" y="14664"/>
                </a:cubicBezTo>
                <a:cubicBezTo>
                  <a:pt x="17641" y="14698"/>
                  <a:pt x="17627" y="14730"/>
                  <a:pt x="17614" y="14763"/>
                </a:cubicBezTo>
                <a:cubicBezTo>
                  <a:pt x="17595" y="14809"/>
                  <a:pt x="17576" y="14854"/>
                  <a:pt x="17554" y="14904"/>
                </a:cubicBezTo>
                <a:cubicBezTo>
                  <a:pt x="17428" y="15197"/>
                  <a:pt x="17299" y="15479"/>
                  <a:pt x="17168" y="15742"/>
                </a:cubicBezTo>
                <a:cubicBezTo>
                  <a:pt x="17102" y="15876"/>
                  <a:pt x="17036" y="16006"/>
                  <a:pt x="16970" y="16128"/>
                </a:cubicBezTo>
                <a:cubicBezTo>
                  <a:pt x="16517" y="16982"/>
                  <a:pt x="16080" y="17541"/>
                  <a:pt x="15644" y="17820"/>
                </a:cubicBezTo>
                <a:cubicBezTo>
                  <a:pt x="15623" y="17834"/>
                  <a:pt x="15602" y="17845"/>
                  <a:pt x="15581" y="17858"/>
                </a:cubicBezTo>
                <a:cubicBezTo>
                  <a:pt x="15580" y="17859"/>
                  <a:pt x="15579" y="17860"/>
                  <a:pt x="15579" y="17861"/>
                </a:cubicBezTo>
                <a:cubicBezTo>
                  <a:pt x="15562" y="17871"/>
                  <a:pt x="15545" y="17882"/>
                  <a:pt x="15527" y="17892"/>
                </a:cubicBezTo>
                <a:cubicBezTo>
                  <a:pt x="15431" y="17946"/>
                  <a:pt x="15364" y="17975"/>
                  <a:pt x="15273" y="17991"/>
                </a:cubicBezTo>
                <a:cubicBezTo>
                  <a:pt x="15096" y="18039"/>
                  <a:pt x="14918" y="18042"/>
                  <a:pt x="14739" y="18000"/>
                </a:cubicBezTo>
                <a:cubicBezTo>
                  <a:pt x="14615" y="17987"/>
                  <a:pt x="14538" y="17951"/>
                  <a:pt x="14367" y="17856"/>
                </a:cubicBezTo>
                <a:cubicBezTo>
                  <a:pt x="14286" y="17810"/>
                  <a:pt x="14117" y="17701"/>
                  <a:pt x="13920" y="17568"/>
                </a:cubicBezTo>
                <a:cubicBezTo>
                  <a:pt x="13897" y="17553"/>
                  <a:pt x="13870" y="17533"/>
                  <a:pt x="13846" y="17517"/>
                </a:cubicBezTo>
                <a:cubicBezTo>
                  <a:pt x="13814" y="17495"/>
                  <a:pt x="13780" y="17474"/>
                  <a:pt x="13749" y="17452"/>
                </a:cubicBezTo>
                <a:cubicBezTo>
                  <a:pt x="13626" y="17367"/>
                  <a:pt x="13500" y="17278"/>
                  <a:pt x="13376" y="17190"/>
                </a:cubicBezTo>
                <a:cubicBezTo>
                  <a:pt x="13325" y="17154"/>
                  <a:pt x="13283" y="17125"/>
                  <a:pt x="13236" y="17092"/>
                </a:cubicBezTo>
                <a:cubicBezTo>
                  <a:pt x="12829" y="16809"/>
                  <a:pt x="12571" y="16639"/>
                  <a:pt x="12346" y="16519"/>
                </a:cubicBezTo>
                <a:cubicBezTo>
                  <a:pt x="12342" y="16517"/>
                  <a:pt x="12338" y="16514"/>
                  <a:pt x="12333" y="16512"/>
                </a:cubicBezTo>
                <a:cubicBezTo>
                  <a:pt x="12309" y="16498"/>
                  <a:pt x="12284" y="16487"/>
                  <a:pt x="12260" y="16474"/>
                </a:cubicBezTo>
                <a:cubicBezTo>
                  <a:pt x="12254" y="16471"/>
                  <a:pt x="12247" y="16468"/>
                  <a:pt x="12241" y="16465"/>
                </a:cubicBezTo>
                <a:cubicBezTo>
                  <a:pt x="12229" y="16459"/>
                  <a:pt x="12217" y="16453"/>
                  <a:pt x="12205" y="16447"/>
                </a:cubicBezTo>
                <a:cubicBezTo>
                  <a:pt x="12167" y="16429"/>
                  <a:pt x="12128" y="16412"/>
                  <a:pt x="12090" y="16395"/>
                </a:cubicBezTo>
                <a:cubicBezTo>
                  <a:pt x="12074" y="16388"/>
                  <a:pt x="12057" y="16381"/>
                  <a:pt x="12040" y="16374"/>
                </a:cubicBezTo>
                <a:cubicBezTo>
                  <a:pt x="11899" y="16315"/>
                  <a:pt x="11748" y="16259"/>
                  <a:pt x="11552" y="16191"/>
                </a:cubicBezTo>
                <a:cubicBezTo>
                  <a:pt x="10945" y="15981"/>
                  <a:pt x="10472" y="15894"/>
                  <a:pt x="9817" y="15871"/>
                </a:cubicBezTo>
                <a:cubicBezTo>
                  <a:pt x="9484" y="15860"/>
                  <a:pt x="9331" y="15851"/>
                  <a:pt x="9254" y="15828"/>
                </a:cubicBezTo>
                <a:cubicBezTo>
                  <a:pt x="9210" y="15819"/>
                  <a:pt x="9191" y="15805"/>
                  <a:pt x="9182" y="15782"/>
                </a:cubicBezTo>
                <a:cubicBezTo>
                  <a:pt x="9180" y="15779"/>
                  <a:pt x="9178" y="15777"/>
                  <a:pt x="9176" y="15774"/>
                </a:cubicBezTo>
                <a:cubicBezTo>
                  <a:pt x="9135" y="15699"/>
                  <a:pt x="9065" y="15685"/>
                  <a:pt x="8002" y="15538"/>
                </a:cubicBezTo>
                <a:cubicBezTo>
                  <a:pt x="7996" y="15537"/>
                  <a:pt x="7977" y="15480"/>
                  <a:pt x="7960" y="15411"/>
                </a:cubicBezTo>
                <a:cubicBezTo>
                  <a:pt x="7940" y="15336"/>
                  <a:pt x="7916" y="15296"/>
                  <a:pt x="7798" y="15268"/>
                </a:cubicBezTo>
                <a:cubicBezTo>
                  <a:pt x="7721" y="15255"/>
                  <a:pt x="7591" y="15240"/>
                  <a:pt x="7425" y="15225"/>
                </a:cubicBezTo>
                <a:cubicBezTo>
                  <a:pt x="7320" y="15218"/>
                  <a:pt x="7198" y="15212"/>
                  <a:pt x="7043" y="15203"/>
                </a:cubicBezTo>
                <a:cubicBezTo>
                  <a:pt x="6502" y="15173"/>
                  <a:pt x="6496" y="15174"/>
                  <a:pt x="6393" y="15277"/>
                </a:cubicBezTo>
                <a:cubicBezTo>
                  <a:pt x="6298" y="15372"/>
                  <a:pt x="5965" y="15629"/>
                  <a:pt x="5638" y="15860"/>
                </a:cubicBezTo>
                <a:cubicBezTo>
                  <a:pt x="5579" y="15903"/>
                  <a:pt x="5500" y="15928"/>
                  <a:pt x="5393" y="15939"/>
                </a:cubicBezTo>
                <a:cubicBezTo>
                  <a:pt x="5249" y="15976"/>
                  <a:pt x="5108" y="15980"/>
                  <a:pt x="5043" y="15934"/>
                </a:cubicBezTo>
                <a:cubicBezTo>
                  <a:pt x="4986" y="15930"/>
                  <a:pt x="4926" y="15924"/>
                  <a:pt x="4858" y="15916"/>
                </a:cubicBezTo>
                <a:cubicBezTo>
                  <a:pt x="4769" y="15905"/>
                  <a:pt x="4629" y="15890"/>
                  <a:pt x="4549" y="15884"/>
                </a:cubicBezTo>
                <a:cubicBezTo>
                  <a:pt x="4468" y="15878"/>
                  <a:pt x="4368" y="15844"/>
                  <a:pt x="4324" y="15808"/>
                </a:cubicBezTo>
                <a:cubicBezTo>
                  <a:pt x="4258" y="15754"/>
                  <a:pt x="4148" y="15747"/>
                  <a:pt x="3673" y="15770"/>
                </a:cubicBezTo>
                <a:cubicBezTo>
                  <a:pt x="3359" y="15785"/>
                  <a:pt x="3015" y="15807"/>
                  <a:pt x="2908" y="15820"/>
                </a:cubicBezTo>
                <a:cubicBezTo>
                  <a:pt x="2331" y="15886"/>
                  <a:pt x="781" y="15980"/>
                  <a:pt x="546" y="15963"/>
                </a:cubicBezTo>
                <a:cubicBezTo>
                  <a:pt x="354" y="15949"/>
                  <a:pt x="233" y="15916"/>
                  <a:pt x="136" y="15849"/>
                </a:cubicBezTo>
                <a:lnTo>
                  <a:pt x="7" y="15760"/>
                </a:lnTo>
                <a:cubicBezTo>
                  <a:pt x="4" y="16045"/>
                  <a:pt x="2" y="16467"/>
                  <a:pt x="0" y="16980"/>
                </a:cubicBezTo>
                <a:cubicBezTo>
                  <a:pt x="1" y="17050"/>
                  <a:pt x="2" y="17108"/>
                  <a:pt x="5" y="17154"/>
                </a:cubicBezTo>
                <a:lnTo>
                  <a:pt x="71" y="17137"/>
                </a:lnTo>
                <a:cubicBezTo>
                  <a:pt x="111" y="17127"/>
                  <a:pt x="148" y="17114"/>
                  <a:pt x="152" y="17110"/>
                </a:cubicBezTo>
                <a:cubicBezTo>
                  <a:pt x="157" y="17105"/>
                  <a:pt x="174" y="17099"/>
                  <a:pt x="191" y="17096"/>
                </a:cubicBezTo>
                <a:cubicBezTo>
                  <a:pt x="208" y="17093"/>
                  <a:pt x="240" y="17067"/>
                  <a:pt x="261" y="17039"/>
                </a:cubicBezTo>
                <a:cubicBezTo>
                  <a:pt x="286" y="17005"/>
                  <a:pt x="324" y="17000"/>
                  <a:pt x="374" y="17026"/>
                </a:cubicBezTo>
                <a:cubicBezTo>
                  <a:pt x="424" y="17051"/>
                  <a:pt x="479" y="17045"/>
                  <a:pt x="541" y="17003"/>
                </a:cubicBezTo>
                <a:cubicBezTo>
                  <a:pt x="591" y="16970"/>
                  <a:pt x="694" y="16936"/>
                  <a:pt x="771" y="16930"/>
                </a:cubicBezTo>
                <a:cubicBezTo>
                  <a:pt x="848" y="16924"/>
                  <a:pt x="927" y="16894"/>
                  <a:pt x="946" y="16862"/>
                </a:cubicBezTo>
                <a:cubicBezTo>
                  <a:pt x="972" y="16821"/>
                  <a:pt x="993" y="16818"/>
                  <a:pt x="1024" y="16853"/>
                </a:cubicBezTo>
                <a:cubicBezTo>
                  <a:pt x="1052" y="16884"/>
                  <a:pt x="1086" y="16885"/>
                  <a:pt x="1125" y="16857"/>
                </a:cubicBezTo>
                <a:cubicBezTo>
                  <a:pt x="1158" y="16834"/>
                  <a:pt x="1221" y="16819"/>
                  <a:pt x="1266" y="16824"/>
                </a:cubicBezTo>
                <a:cubicBezTo>
                  <a:pt x="1310" y="16829"/>
                  <a:pt x="1360" y="16824"/>
                  <a:pt x="1376" y="16813"/>
                </a:cubicBezTo>
                <a:cubicBezTo>
                  <a:pt x="1392" y="16802"/>
                  <a:pt x="1480" y="16787"/>
                  <a:pt x="1571" y="16780"/>
                </a:cubicBezTo>
                <a:cubicBezTo>
                  <a:pt x="1662" y="16772"/>
                  <a:pt x="1774" y="16752"/>
                  <a:pt x="1818" y="16735"/>
                </a:cubicBezTo>
                <a:cubicBezTo>
                  <a:pt x="1863" y="16718"/>
                  <a:pt x="1919" y="16709"/>
                  <a:pt x="1943" y="16714"/>
                </a:cubicBezTo>
                <a:cubicBezTo>
                  <a:pt x="1967" y="16720"/>
                  <a:pt x="2012" y="16712"/>
                  <a:pt x="2041" y="16696"/>
                </a:cubicBezTo>
                <a:cubicBezTo>
                  <a:pt x="2071" y="16680"/>
                  <a:pt x="2219" y="16660"/>
                  <a:pt x="2371" y="16652"/>
                </a:cubicBezTo>
                <a:cubicBezTo>
                  <a:pt x="2523" y="16644"/>
                  <a:pt x="2689" y="16617"/>
                  <a:pt x="2739" y="16591"/>
                </a:cubicBezTo>
                <a:cubicBezTo>
                  <a:pt x="2792" y="16563"/>
                  <a:pt x="2853" y="16559"/>
                  <a:pt x="2885" y="16581"/>
                </a:cubicBezTo>
                <a:cubicBezTo>
                  <a:pt x="2964" y="16634"/>
                  <a:pt x="3648" y="16595"/>
                  <a:pt x="3723" y="16533"/>
                </a:cubicBezTo>
                <a:cubicBezTo>
                  <a:pt x="3741" y="16517"/>
                  <a:pt x="3916" y="16502"/>
                  <a:pt x="4112" y="16499"/>
                </a:cubicBezTo>
                <a:cubicBezTo>
                  <a:pt x="4476" y="16493"/>
                  <a:pt x="4956" y="16614"/>
                  <a:pt x="5069" y="16739"/>
                </a:cubicBezTo>
                <a:cubicBezTo>
                  <a:pt x="5134" y="16811"/>
                  <a:pt x="5413" y="16910"/>
                  <a:pt x="5469" y="16881"/>
                </a:cubicBezTo>
                <a:cubicBezTo>
                  <a:pt x="5532" y="16848"/>
                  <a:pt x="5997" y="17037"/>
                  <a:pt x="6069" y="17124"/>
                </a:cubicBezTo>
                <a:cubicBezTo>
                  <a:pt x="6118" y="17184"/>
                  <a:pt x="6160" y="17191"/>
                  <a:pt x="6296" y="17161"/>
                </a:cubicBezTo>
                <a:cubicBezTo>
                  <a:pt x="6396" y="17140"/>
                  <a:pt x="6477" y="17142"/>
                  <a:pt x="6495" y="17166"/>
                </a:cubicBezTo>
                <a:cubicBezTo>
                  <a:pt x="6511" y="17189"/>
                  <a:pt x="6852" y="17235"/>
                  <a:pt x="7252" y="17268"/>
                </a:cubicBezTo>
                <a:cubicBezTo>
                  <a:pt x="7620" y="17298"/>
                  <a:pt x="8112" y="17339"/>
                  <a:pt x="8427" y="17365"/>
                </a:cubicBezTo>
                <a:cubicBezTo>
                  <a:pt x="8470" y="17369"/>
                  <a:pt x="8511" y="17371"/>
                  <a:pt x="8553" y="17375"/>
                </a:cubicBezTo>
                <a:cubicBezTo>
                  <a:pt x="8558" y="17376"/>
                  <a:pt x="8561" y="17376"/>
                  <a:pt x="8565" y="17376"/>
                </a:cubicBezTo>
                <a:cubicBezTo>
                  <a:pt x="8638" y="17382"/>
                  <a:pt x="8704" y="17388"/>
                  <a:pt x="8760" y="17391"/>
                </a:cubicBezTo>
                <a:cubicBezTo>
                  <a:pt x="8931" y="17397"/>
                  <a:pt x="9060" y="17393"/>
                  <a:pt x="9102" y="17380"/>
                </a:cubicBezTo>
                <a:cubicBezTo>
                  <a:pt x="9104" y="17380"/>
                  <a:pt x="9106" y="17380"/>
                  <a:pt x="9107" y="17379"/>
                </a:cubicBezTo>
                <a:cubicBezTo>
                  <a:pt x="9115" y="17375"/>
                  <a:pt x="9121" y="17370"/>
                  <a:pt x="9126" y="17364"/>
                </a:cubicBezTo>
                <a:cubicBezTo>
                  <a:pt x="9127" y="17363"/>
                  <a:pt x="9128" y="17364"/>
                  <a:pt x="9129" y="17363"/>
                </a:cubicBezTo>
                <a:cubicBezTo>
                  <a:pt x="9190" y="17304"/>
                  <a:pt x="9513" y="17307"/>
                  <a:pt x="10791" y="17378"/>
                </a:cubicBezTo>
                <a:cubicBezTo>
                  <a:pt x="12044" y="17447"/>
                  <a:pt x="12471" y="17503"/>
                  <a:pt x="12921" y="17675"/>
                </a:cubicBezTo>
                <a:cubicBezTo>
                  <a:pt x="12965" y="17692"/>
                  <a:pt x="13009" y="17709"/>
                  <a:pt x="13052" y="17727"/>
                </a:cubicBezTo>
                <a:cubicBezTo>
                  <a:pt x="13057" y="17730"/>
                  <a:pt x="13061" y="17731"/>
                  <a:pt x="13067" y="17734"/>
                </a:cubicBezTo>
                <a:cubicBezTo>
                  <a:pt x="13543" y="17938"/>
                  <a:pt x="13942" y="18217"/>
                  <a:pt x="14367" y="18643"/>
                </a:cubicBezTo>
                <a:cubicBezTo>
                  <a:pt x="14501" y="18777"/>
                  <a:pt x="14669" y="18938"/>
                  <a:pt x="14741" y="19001"/>
                </a:cubicBezTo>
                <a:cubicBezTo>
                  <a:pt x="14812" y="19064"/>
                  <a:pt x="15061" y="19337"/>
                  <a:pt x="15293" y="19607"/>
                </a:cubicBezTo>
                <a:cubicBezTo>
                  <a:pt x="15874" y="20282"/>
                  <a:pt x="16348" y="20746"/>
                  <a:pt x="16790" y="21055"/>
                </a:cubicBezTo>
                <a:cubicBezTo>
                  <a:pt x="16806" y="21065"/>
                  <a:pt x="16822" y="21077"/>
                  <a:pt x="16837" y="21087"/>
                </a:cubicBezTo>
                <a:cubicBezTo>
                  <a:pt x="16844" y="21092"/>
                  <a:pt x="16851" y="21096"/>
                  <a:pt x="16857" y="21101"/>
                </a:cubicBezTo>
                <a:cubicBezTo>
                  <a:pt x="17194" y="21320"/>
                  <a:pt x="17527" y="21456"/>
                  <a:pt x="17899" y="21538"/>
                </a:cubicBezTo>
                <a:cubicBezTo>
                  <a:pt x="17978" y="21553"/>
                  <a:pt x="18057" y="21566"/>
                  <a:pt x="18139" y="21574"/>
                </a:cubicBezTo>
                <a:cubicBezTo>
                  <a:pt x="18308" y="21591"/>
                  <a:pt x="18476" y="21600"/>
                  <a:pt x="18512" y="21594"/>
                </a:cubicBezTo>
                <a:cubicBezTo>
                  <a:pt x="18548" y="21587"/>
                  <a:pt x="18698" y="21571"/>
                  <a:pt x="18844" y="21557"/>
                </a:cubicBezTo>
                <a:cubicBezTo>
                  <a:pt x="19175" y="21525"/>
                  <a:pt x="19598" y="21364"/>
                  <a:pt x="19952" y="21138"/>
                </a:cubicBezTo>
                <a:cubicBezTo>
                  <a:pt x="20634" y="20702"/>
                  <a:pt x="21082" y="20120"/>
                  <a:pt x="21371" y="19297"/>
                </a:cubicBezTo>
                <a:cubicBezTo>
                  <a:pt x="21409" y="19190"/>
                  <a:pt x="21439" y="19095"/>
                  <a:pt x="21466" y="19005"/>
                </a:cubicBezTo>
                <a:cubicBezTo>
                  <a:pt x="21475" y="18970"/>
                  <a:pt x="21485" y="18937"/>
                  <a:pt x="21494" y="18900"/>
                </a:cubicBezTo>
                <a:cubicBezTo>
                  <a:pt x="21501" y="18873"/>
                  <a:pt x="21507" y="18852"/>
                  <a:pt x="21513" y="18828"/>
                </a:cubicBezTo>
                <a:cubicBezTo>
                  <a:pt x="21536" y="18717"/>
                  <a:pt x="21556" y="18603"/>
                  <a:pt x="21571" y="18486"/>
                </a:cubicBezTo>
                <a:cubicBezTo>
                  <a:pt x="21594" y="18280"/>
                  <a:pt x="21600" y="18040"/>
                  <a:pt x="21599" y="17703"/>
                </a:cubicBezTo>
                <a:cubicBezTo>
                  <a:pt x="21597" y="17060"/>
                  <a:pt x="21543" y="16490"/>
                  <a:pt x="21436" y="15983"/>
                </a:cubicBezTo>
                <a:cubicBezTo>
                  <a:pt x="21425" y="15929"/>
                  <a:pt x="21413" y="15877"/>
                  <a:pt x="21400" y="15821"/>
                </a:cubicBezTo>
                <a:cubicBezTo>
                  <a:pt x="21381" y="15744"/>
                  <a:pt x="21362" y="15669"/>
                  <a:pt x="21341" y="15596"/>
                </a:cubicBezTo>
                <a:cubicBezTo>
                  <a:pt x="21332" y="15564"/>
                  <a:pt x="21323" y="15532"/>
                  <a:pt x="21313" y="15501"/>
                </a:cubicBezTo>
                <a:cubicBezTo>
                  <a:pt x="21297" y="15447"/>
                  <a:pt x="21281" y="15394"/>
                  <a:pt x="21263" y="15341"/>
                </a:cubicBezTo>
                <a:cubicBezTo>
                  <a:pt x="21262" y="15338"/>
                  <a:pt x="21260" y="15336"/>
                  <a:pt x="21259" y="15333"/>
                </a:cubicBezTo>
                <a:cubicBezTo>
                  <a:pt x="21125" y="14942"/>
                  <a:pt x="20951" y="14596"/>
                  <a:pt x="20734" y="14289"/>
                </a:cubicBezTo>
                <a:lnTo>
                  <a:pt x="20610" y="14112"/>
                </a:lnTo>
                <a:lnTo>
                  <a:pt x="20768" y="13631"/>
                </a:lnTo>
                <a:cubicBezTo>
                  <a:pt x="21030" y="12838"/>
                  <a:pt x="21139" y="12324"/>
                  <a:pt x="21197" y="11606"/>
                </a:cubicBezTo>
                <a:cubicBezTo>
                  <a:pt x="21244" y="11020"/>
                  <a:pt x="21220" y="10516"/>
                  <a:pt x="21116" y="9966"/>
                </a:cubicBezTo>
                <a:cubicBezTo>
                  <a:pt x="21069" y="9716"/>
                  <a:pt x="21015" y="9511"/>
                  <a:pt x="20953" y="9347"/>
                </a:cubicBezTo>
                <a:cubicBezTo>
                  <a:pt x="20950" y="9340"/>
                  <a:pt x="20947" y="9332"/>
                  <a:pt x="20944" y="9325"/>
                </a:cubicBezTo>
                <a:cubicBezTo>
                  <a:pt x="20942" y="9319"/>
                  <a:pt x="20939" y="9313"/>
                  <a:pt x="20936" y="9307"/>
                </a:cubicBezTo>
                <a:cubicBezTo>
                  <a:pt x="20929" y="9290"/>
                  <a:pt x="20923" y="9273"/>
                  <a:pt x="20916" y="9257"/>
                </a:cubicBezTo>
                <a:cubicBezTo>
                  <a:pt x="20863" y="9146"/>
                  <a:pt x="20787" y="9033"/>
                  <a:pt x="20714" y="8951"/>
                </a:cubicBezTo>
                <a:cubicBezTo>
                  <a:pt x="20671" y="8911"/>
                  <a:pt x="20625" y="8882"/>
                  <a:pt x="20576" y="8862"/>
                </a:cubicBezTo>
                <a:cubicBezTo>
                  <a:pt x="20558" y="8854"/>
                  <a:pt x="20534" y="8841"/>
                  <a:pt x="20509" y="8826"/>
                </a:cubicBezTo>
                <a:cubicBezTo>
                  <a:pt x="20506" y="8825"/>
                  <a:pt x="20502" y="8821"/>
                  <a:pt x="20498" y="8819"/>
                </a:cubicBezTo>
                <a:cubicBezTo>
                  <a:pt x="20469" y="8800"/>
                  <a:pt x="20439" y="8779"/>
                  <a:pt x="20417" y="8759"/>
                </a:cubicBezTo>
                <a:lnTo>
                  <a:pt x="20341" y="8691"/>
                </a:lnTo>
                <a:lnTo>
                  <a:pt x="20339" y="8690"/>
                </a:lnTo>
                <a:lnTo>
                  <a:pt x="20362" y="4608"/>
                </a:lnTo>
                <a:lnTo>
                  <a:pt x="20384" y="807"/>
                </a:lnTo>
                <a:cubicBezTo>
                  <a:pt x="20383" y="635"/>
                  <a:pt x="20381" y="553"/>
                  <a:pt x="20377" y="549"/>
                </a:cubicBezTo>
                <a:cubicBezTo>
                  <a:pt x="20373" y="543"/>
                  <a:pt x="20027" y="533"/>
                  <a:pt x="19589" y="523"/>
                </a:cubicBezTo>
                <a:lnTo>
                  <a:pt x="19237" y="521"/>
                </a:lnTo>
                <a:cubicBezTo>
                  <a:pt x="18606" y="519"/>
                  <a:pt x="17943" y="515"/>
                  <a:pt x="17764" y="510"/>
                </a:cubicBezTo>
                <a:lnTo>
                  <a:pt x="17439" y="502"/>
                </a:lnTo>
                <a:lnTo>
                  <a:pt x="17430" y="251"/>
                </a:lnTo>
                <a:lnTo>
                  <a:pt x="17420" y="0"/>
                </a:lnTo>
                <a:lnTo>
                  <a:pt x="17335" y="0"/>
                </a:lnTo>
                <a:close/>
                <a:moveTo>
                  <a:pt x="20496" y="8979"/>
                </a:moveTo>
                <a:cubicBezTo>
                  <a:pt x="20539" y="8980"/>
                  <a:pt x="20596" y="9035"/>
                  <a:pt x="20687" y="9148"/>
                </a:cubicBezTo>
                <a:cubicBezTo>
                  <a:pt x="20946" y="9469"/>
                  <a:pt x="21095" y="10175"/>
                  <a:pt x="21096" y="11077"/>
                </a:cubicBezTo>
                <a:cubicBezTo>
                  <a:pt x="21097" y="11921"/>
                  <a:pt x="20949" y="12763"/>
                  <a:pt x="20643" y="13640"/>
                </a:cubicBezTo>
                <a:cubicBezTo>
                  <a:pt x="20573" y="13841"/>
                  <a:pt x="20503" y="14004"/>
                  <a:pt x="20487" y="14004"/>
                </a:cubicBezTo>
                <a:cubicBezTo>
                  <a:pt x="20472" y="14004"/>
                  <a:pt x="20430" y="13977"/>
                  <a:pt x="20396" y="13943"/>
                </a:cubicBezTo>
                <a:cubicBezTo>
                  <a:pt x="20334" y="13882"/>
                  <a:pt x="20333" y="13815"/>
                  <a:pt x="20345" y="11525"/>
                </a:cubicBezTo>
                <a:cubicBezTo>
                  <a:pt x="20356" y="9536"/>
                  <a:pt x="20365" y="9154"/>
                  <a:pt x="20406" y="9071"/>
                </a:cubicBezTo>
                <a:cubicBezTo>
                  <a:pt x="20435" y="9010"/>
                  <a:pt x="20462" y="8979"/>
                  <a:pt x="20496" y="8979"/>
                </a:cubicBezTo>
                <a:close/>
                <a:moveTo>
                  <a:pt x="17446" y="13836"/>
                </a:moveTo>
                <a:cubicBezTo>
                  <a:pt x="17430" y="13839"/>
                  <a:pt x="17407" y="13852"/>
                  <a:pt x="17375" y="13871"/>
                </a:cubicBezTo>
                <a:cubicBezTo>
                  <a:pt x="17369" y="13875"/>
                  <a:pt x="17364" y="13878"/>
                  <a:pt x="17358" y="13883"/>
                </a:cubicBezTo>
                <a:cubicBezTo>
                  <a:pt x="17344" y="13895"/>
                  <a:pt x="17332" y="13904"/>
                  <a:pt x="17322" y="13909"/>
                </a:cubicBezTo>
                <a:cubicBezTo>
                  <a:pt x="17288" y="13941"/>
                  <a:pt x="17268" y="13979"/>
                  <a:pt x="17270" y="14014"/>
                </a:cubicBezTo>
                <a:cubicBezTo>
                  <a:pt x="17274" y="14073"/>
                  <a:pt x="17302" y="14092"/>
                  <a:pt x="17381" y="14092"/>
                </a:cubicBezTo>
                <a:cubicBezTo>
                  <a:pt x="17485" y="14092"/>
                  <a:pt x="17504" y="14061"/>
                  <a:pt x="17489" y="13917"/>
                </a:cubicBezTo>
                <a:cubicBezTo>
                  <a:pt x="17483" y="13863"/>
                  <a:pt x="17477" y="13838"/>
                  <a:pt x="17456" y="13836"/>
                </a:cubicBezTo>
                <a:cubicBezTo>
                  <a:pt x="17453" y="13836"/>
                  <a:pt x="17449" y="13836"/>
                  <a:pt x="17446" y="13836"/>
                </a:cubicBezTo>
                <a:close/>
                <a:moveTo>
                  <a:pt x="20352" y="14097"/>
                </a:moveTo>
                <a:cubicBezTo>
                  <a:pt x="20362" y="14093"/>
                  <a:pt x="20375" y="14109"/>
                  <a:pt x="20398" y="14140"/>
                </a:cubicBezTo>
                <a:cubicBezTo>
                  <a:pt x="20446" y="14204"/>
                  <a:pt x="20430" y="14258"/>
                  <a:pt x="20217" y="14762"/>
                </a:cubicBezTo>
                <a:cubicBezTo>
                  <a:pt x="19879" y="15559"/>
                  <a:pt x="19547" y="16127"/>
                  <a:pt x="19011" y="16828"/>
                </a:cubicBezTo>
                <a:cubicBezTo>
                  <a:pt x="18722" y="17205"/>
                  <a:pt x="18450" y="17516"/>
                  <a:pt x="18187" y="17769"/>
                </a:cubicBezTo>
                <a:cubicBezTo>
                  <a:pt x="18160" y="17795"/>
                  <a:pt x="18134" y="17821"/>
                  <a:pt x="18108" y="17845"/>
                </a:cubicBezTo>
                <a:cubicBezTo>
                  <a:pt x="18092" y="17860"/>
                  <a:pt x="18075" y="17875"/>
                  <a:pt x="18059" y="17890"/>
                </a:cubicBezTo>
                <a:cubicBezTo>
                  <a:pt x="18045" y="17903"/>
                  <a:pt x="18031" y="17916"/>
                  <a:pt x="18017" y="17928"/>
                </a:cubicBezTo>
                <a:cubicBezTo>
                  <a:pt x="18014" y="17930"/>
                  <a:pt x="18010" y="17933"/>
                  <a:pt x="18006" y="17936"/>
                </a:cubicBezTo>
                <a:cubicBezTo>
                  <a:pt x="17554" y="18333"/>
                  <a:pt x="17122" y="18557"/>
                  <a:pt x="16665" y="18640"/>
                </a:cubicBezTo>
                <a:cubicBezTo>
                  <a:pt x="16154" y="18735"/>
                  <a:pt x="15613" y="18664"/>
                  <a:pt x="14953" y="18416"/>
                </a:cubicBezTo>
                <a:cubicBezTo>
                  <a:pt x="14557" y="18267"/>
                  <a:pt x="12797" y="17381"/>
                  <a:pt x="12231" y="17047"/>
                </a:cubicBezTo>
                <a:cubicBezTo>
                  <a:pt x="11717" y="16742"/>
                  <a:pt x="11314" y="16641"/>
                  <a:pt x="10064" y="16499"/>
                </a:cubicBezTo>
                <a:cubicBezTo>
                  <a:pt x="9638" y="16451"/>
                  <a:pt x="9263" y="16391"/>
                  <a:pt x="9231" y="16368"/>
                </a:cubicBezTo>
                <a:cubicBezTo>
                  <a:pt x="9153" y="16312"/>
                  <a:pt x="9119" y="16116"/>
                  <a:pt x="9171" y="16031"/>
                </a:cubicBezTo>
                <a:cubicBezTo>
                  <a:pt x="9206" y="15974"/>
                  <a:pt x="9305" y="15967"/>
                  <a:pt x="9863" y="15986"/>
                </a:cubicBezTo>
                <a:cubicBezTo>
                  <a:pt x="10430" y="16006"/>
                  <a:pt x="10577" y="16028"/>
                  <a:pt x="10999" y="16148"/>
                </a:cubicBezTo>
                <a:cubicBezTo>
                  <a:pt x="11663" y="16338"/>
                  <a:pt x="12018" y="16466"/>
                  <a:pt x="12558" y="16793"/>
                </a:cubicBezTo>
                <a:cubicBezTo>
                  <a:pt x="12691" y="16872"/>
                  <a:pt x="12824" y="16956"/>
                  <a:pt x="12948" y="17042"/>
                </a:cubicBezTo>
                <a:cubicBezTo>
                  <a:pt x="13187" y="17200"/>
                  <a:pt x="13466" y="17392"/>
                  <a:pt x="13811" y="17635"/>
                </a:cubicBezTo>
                <a:cubicBezTo>
                  <a:pt x="14344" y="18009"/>
                  <a:pt x="14572" y="18117"/>
                  <a:pt x="14888" y="18149"/>
                </a:cubicBezTo>
                <a:cubicBezTo>
                  <a:pt x="15660" y="18226"/>
                  <a:pt x="16432" y="17495"/>
                  <a:pt x="17179" y="15978"/>
                </a:cubicBezTo>
                <a:cubicBezTo>
                  <a:pt x="17460" y="15409"/>
                  <a:pt x="17878" y="14464"/>
                  <a:pt x="17878" y="14401"/>
                </a:cubicBezTo>
                <a:cubicBezTo>
                  <a:pt x="17878" y="14353"/>
                  <a:pt x="17897" y="14322"/>
                  <a:pt x="17988" y="14302"/>
                </a:cubicBezTo>
                <a:lnTo>
                  <a:pt x="17994" y="14290"/>
                </a:lnTo>
                <a:lnTo>
                  <a:pt x="18071" y="14289"/>
                </a:lnTo>
                <a:cubicBezTo>
                  <a:pt x="18241" y="14269"/>
                  <a:pt x="18556" y="14265"/>
                  <a:pt x="19139" y="14265"/>
                </a:cubicBezTo>
                <a:lnTo>
                  <a:pt x="20309" y="14266"/>
                </a:lnTo>
                <a:lnTo>
                  <a:pt x="20329" y="14169"/>
                </a:lnTo>
                <a:cubicBezTo>
                  <a:pt x="20337" y="14124"/>
                  <a:pt x="20343" y="14101"/>
                  <a:pt x="20352" y="14097"/>
                </a:cubicBezTo>
                <a:close/>
                <a:moveTo>
                  <a:pt x="20571" y="14321"/>
                </a:moveTo>
                <a:cubicBezTo>
                  <a:pt x="20573" y="14320"/>
                  <a:pt x="20574" y="14320"/>
                  <a:pt x="20576" y="14321"/>
                </a:cubicBezTo>
                <a:cubicBezTo>
                  <a:pt x="20582" y="14322"/>
                  <a:pt x="20591" y="14329"/>
                  <a:pt x="20601" y="14339"/>
                </a:cubicBezTo>
                <a:cubicBezTo>
                  <a:pt x="20601" y="14339"/>
                  <a:pt x="20602" y="14340"/>
                  <a:pt x="20602" y="14341"/>
                </a:cubicBezTo>
                <a:cubicBezTo>
                  <a:pt x="20603" y="14341"/>
                  <a:pt x="20604" y="14342"/>
                  <a:pt x="20605" y="14343"/>
                </a:cubicBezTo>
                <a:cubicBezTo>
                  <a:pt x="20609" y="14347"/>
                  <a:pt x="20612" y="14350"/>
                  <a:pt x="20617" y="14355"/>
                </a:cubicBezTo>
                <a:cubicBezTo>
                  <a:pt x="20694" y="14440"/>
                  <a:pt x="20832" y="14676"/>
                  <a:pt x="20954" y="14924"/>
                </a:cubicBezTo>
                <a:cubicBezTo>
                  <a:pt x="21017" y="15049"/>
                  <a:pt x="21075" y="15172"/>
                  <a:pt x="21112" y="15268"/>
                </a:cubicBezTo>
                <a:cubicBezTo>
                  <a:pt x="21156" y="15386"/>
                  <a:pt x="21196" y="15512"/>
                  <a:pt x="21233" y="15643"/>
                </a:cubicBezTo>
                <a:cubicBezTo>
                  <a:pt x="21367" y="16094"/>
                  <a:pt x="21447" y="16581"/>
                  <a:pt x="21487" y="17178"/>
                </a:cubicBezTo>
                <a:cubicBezTo>
                  <a:pt x="21496" y="17299"/>
                  <a:pt x="21503" y="17423"/>
                  <a:pt x="21508" y="17549"/>
                </a:cubicBezTo>
                <a:cubicBezTo>
                  <a:pt x="21514" y="17691"/>
                  <a:pt x="21514" y="17827"/>
                  <a:pt x="21510" y="17960"/>
                </a:cubicBezTo>
                <a:cubicBezTo>
                  <a:pt x="21509" y="17990"/>
                  <a:pt x="21507" y="18020"/>
                  <a:pt x="21506" y="18050"/>
                </a:cubicBezTo>
                <a:cubicBezTo>
                  <a:pt x="21505" y="18069"/>
                  <a:pt x="21505" y="18088"/>
                  <a:pt x="21503" y="18107"/>
                </a:cubicBezTo>
                <a:cubicBezTo>
                  <a:pt x="21476" y="18631"/>
                  <a:pt x="21370" y="19082"/>
                  <a:pt x="21171" y="19512"/>
                </a:cubicBezTo>
                <a:cubicBezTo>
                  <a:pt x="21166" y="19523"/>
                  <a:pt x="21161" y="19534"/>
                  <a:pt x="21156" y="19545"/>
                </a:cubicBezTo>
                <a:cubicBezTo>
                  <a:pt x="21148" y="19562"/>
                  <a:pt x="21140" y="19579"/>
                  <a:pt x="21132" y="19596"/>
                </a:cubicBezTo>
                <a:cubicBezTo>
                  <a:pt x="21049" y="19765"/>
                  <a:pt x="20954" y="19930"/>
                  <a:pt x="20843" y="20091"/>
                </a:cubicBezTo>
                <a:cubicBezTo>
                  <a:pt x="20808" y="20144"/>
                  <a:pt x="20770" y="20195"/>
                  <a:pt x="20732" y="20244"/>
                </a:cubicBezTo>
                <a:cubicBezTo>
                  <a:pt x="20407" y="20680"/>
                  <a:pt x="20020" y="21001"/>
                  <a:pt x="19559" y="21215"/>
                </a:cubicBezTo>
                <a:cubicBezTo>
                  <a:pt x="19551" y="21219"/>
                  <a:pt x="19543" y="21223"/>
                  <a:pt x="19535" y="21227"/>
                </a:cubicBezTo>
                <a:cubicBezTo>
                  <a:pt x="19501" y="21242"/>
                  <a:pt x="19466" y="21257"/>
                  <a:pt x="19431" y="21271"/>
                </a:cubicBezTo>
                <a:cubicBezTo>
                  <a:pt x="19421" y="21275"/>
                  <a:pt x="19411" y="21280"/>
                  <a:pt x="19402" y="21283"/>
                </a:cubicBezTo>
                <a:cubicBezTo>
                  <a:pt x="19351" y="21304"/>
                  <a:pt x="19300" y="21324"/>
                  <a:pt x="19247" y="21342"/>
                </a:cubicBezTo>
                <a:cubicBezTo>
                  <a:pt x="19194" y="21360"/>
                  <a:pt x="19135" y="21375"/>
                  <a:pt x="19073" y="21390"/>
                </a:cubicBezTo>
                <a:cubicBezTo>
                  <a:pt x="18995" y="21410"/>
                  <a:pt x="18917" y="21427"/>
                  <a:pt x="18837" y="21440"/>
                </a:cubicBezTo>
                <a:cubicBezTo>
                  <a:pt x="18583" y="21482"/>
                  <a:pt x="18358" y="21490"/>
                  <a:pt x="18133" y="21464"/>
                </a:cubicBezTo>
                <a:cubicBezTo>
                  <a:pt x="18077" y="21459"/>
                  <a:pt x="18023" y="21453"/>
                  <a:pt x="17974" y="21444"/>
                </a:cubicBezTo>
                <a:cubicBezTo>
                  <a:pt x="17905" y="21431"/>
                  <a:pt x="17823" y="21408"/>
                  <a:pt x="17735" y="21381"/>
                </a:cubicBezTo>
                <a:cubicBezTo>
                  <a:pt x="17668" y="21362"/>
                  <a:pt x="17602" y="21340"/>
                  <a:pt x="17533" y="21314"/>
                </a:cubicBezTo>
                <a:cubicBezTo>
                  <a:pt x="17437" y="21279"/>
                  <a:pt x="17344" y="21240"/>
                  <a:pt x="17254" y="21197"/>
                </a:cubicBezTo>
                <a:cubicBezTo>
                  <a:pt x="17167" y="21157"/>
                  <a:pt x="17087" y="21117"/>
                  <a:pt x="17022" y="21078"/>
                </a:cubicBezTo>
                <a:cubicBezTo>
                  <a:pt x="16719" y="20898"/>
                  <a:pt x="16404" y="20634"/>
                  <a:pt x="15996" y="20213"/>
                </a:cubicBezTo>
                <a:cubicBezTo>
                  <a:pt x="15947" y="20163"/>
                  <a:pt x="15897" y="20110"/>
                  <a:pt x="15846" y="20055"/>
                </a:cubicBezTo>
                <a:cubicBezTo>
                  <a:pt x="15799" y="20005"/>
                  <a:pt x="15749" y="19951"/>
                  <a:pt x="15699" y="19897"/>
                </a:cubicBezTo>
                <a:cubicBezTo>
                  <a:pt x="15667" y="19862"/>
                  <a:pt x="15636" y="19827"/>
                  <a:pt x="15603" y="19791"/>
                </a:cubicBezTo>
                <a:cubicBezTo>
                  <a:pt x="15555" y="19737"/>
                  <a:pt x="15504" y="19681"/>
                  <a:pt x="15453" y="19623"/>
                </a:cubicBezTo>
                <a:cubicBezTo>
                  <a:pt x="15380" y="19540"/>
                  <a:pt x="15308" y="19458"/>
                  <a:pt x="15229" y="19367"/>
                </a:cubicBezTo>
                <a:cubicBezTo>
                  <a:pt x="15186" y="19317"/>
                  <a:pt x="15140" y="19267"/>
                  <a:pt x="15096" y="19216"/>
                </a:cubicBezTo>
                <a:cubicBezTo>
                  <a:pt x="15058" y="19173"/>
                  <a:pt x="15021" y="19130"/>
                  <a:pt x="14984" y="19088"/>
                </a:cubicBezTo>
                <a:cubicBezTo>
                  <a:pt x="14777" y="18854"/>
                  <a:pt x="14584" y="18646"/>
                  <a:pt x="14503" y="18568"/>
                </a:cubicBezTo>
                <a:cubicBezTo>
                  <a:pt x="14258" y="18331"/>
                  <a:pt x="14276" y="18256"/>
                  <a:pt x="14548" y="18383"/>
                </a:cubicBezTo>
                <a:cubicBezTo>
                  <a:pt x="14582" y="18400"/>
                  <a:pt x="14618" y="18415"/>
                  <a:pt x="14653" y="18430"/>
                </a:cubicBezTo>
                <a:cubicBezTo>
                  <a:pt x="14679" y="18441"/>
                  <a:pt x="14703" y="18451"/>
                  <a:pt x="14733" y="18464"/>
                </a:cubicBezTo>
                <a:cubicBezTo>
                  <a:pt x="14770" y="18480"/>
                  <a:pt x="14803" y="18493"/>
                  <a:pt x="14838" y="18507"/>
                </a:cubicBezTo>
                <a:cubicBezTo>
                  <a:pt x="15151" y="18628"/>
                  <a:pt x="15480" y="18717"/>
                  <a:pt x="15785" y="18767"/>
                </a:cubicBezTo>
                <a:cubicBezTo>
                  <a:pt x="15925" y="18782"/>
                  <a:pt x="16071" y="18790"/>
                  <a:pt x="16237" y="18790"/>
                </a:cubicBezTo>
                <a:cubicBezTo>
                  <a:pt x="16404" y="18790"/>
                  <a:pt x="16525" y="18789"/>
                  <a:pt x="16625" y="18781"/>
                </a:cubicBezTo>
                <a:cubicBezTo>
                  <a:pt x="17502" y="18638"/>
                  <a:pt x="18326" y="18004"/>
                  <a:pt x="19227" y="16786"/>
                </a:cubicBezTo>
                <a:cubicBezTo>
                  <a:pt x="19398" y="16555"/>
                  <a:pt x="19541" y="16346"/>
                  <a:pt x="19672" y="16131"/>
                </a:cubicBezTo>
                <a:cubicBezTo>
                  <a:pt x="19673" y="16130"/>
                  <a:pt x="19674" y="16130"/>
                  <a:pt x="19675" y="16128"/>
                </a:cubicBezTo>
                <a:cubicBezTo>
                  <a:pt x="19676" y="16127"/>
                  <a:pt x="19677" y="16125"/>
                  <a:pt x="19678" y="16124"/>
                </a:cubicBezTo>
                <a:cubicBezTo>
                  <a:pt x="19698" y="16090"/>
                  <a:pt x="19717" y="16057"/>
                  <a:pt x="19737" y="16023"/>
                </a:cubicBezTo>
                <a:cubicBezTo>
                  <a:pt x="19782" y="15945"/>
                  <a:pt x="19826" y="15866"/>
                  <a:pt x="19870" y="15785"/>
                </a:cubicBezTo>
                <a:cubicBezTo>
                  <a:pt x="19874" y="15777"/>
                  <a:pt x="19878" y="15769"/>
                  <a:pt x="19883" y="15761"/>
                </a:cubicBezTo>
                <a:cubicBezTo>
                  <a:pt x="19902" y="15725"/>
                  <a:pt x="19922" y="15687"/>
                  <a:pt x="19941" y="15649"/>
                </a:cubicBezTo>
                <a:cubicBezTo>
                  <a:pt x="20058" y="15421"/>
                  <a:pt x="20174" y="15171"/>
                  <a:pt x="20302" y="14873"/>
                </a:cubicBezTo>
                <a:cubicBezTo>
                  <a:pt x="20428" y="14579"/>
                  <a:pt x="20547" y="14332"/>
                  <a:pt x="20566" y="14323"/>
                </a:cubicBezTo>
                <a:cubicBezTo>
                  <a:pt x="20567" y="14323"/>
                  <a:pt x="20569" y="14322"/>
                  <a:pt x="20570" y="14322"/>
                </a:cubicBezTo>
                <a:cubicBezTo>
                  <a:pt x="20570" y="14322"/>
                  <a:pt x="20571" y="14321"/>
                  <a:pt x="20571" y="14321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47005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Laboratory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Laboratory</a:t>
            </a:r>
          </a:p>
        </p:txBody>
      </p:sp>
      <p:sp>
        <p:nvSpPr>
          <p:cNvPr id="249" name="Host termin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Host terminal</a:t>
            </a:r>
          </a:p>
        </p:txBody>
      </p:sp>
      <p:sp>
        <p:nvSpPr>
          <p:cNvPr id="250" name="(Windows — for other platforms see manual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400"/>
            </a:pPr>
            <a:r>
              <a:t>(Windows — for other platforms see manual)</a:t>
            </a:r>
          </a:p>
          <a:p>
            <a:pPr marL="520700" lvl="1" indent="-203200">
              <a:defRPr sz="2400"/>
            </a:pPr>
            <a:r>
              <a:t>Download and install </a:t>
            </a:r>
            <a:r>
              <a:rPr u="sng">
                <a:hlinkClick r:id="rId2"/>
              </a:rPr>
              <a:t>https://www.putty.org</a:t>
            </a:r>
          </a:p>
          <a:p>
            <a:pPr marL="520700" lvl="1" indent="-203200">
              <a:defRPr sz="2400"/>
            </a:pPr>
            <a:r>
              <a:t>Find the COM port in device manager (e.g. COM4)</a:t>
            </a:r>
          </a:p>
          <a:p>
            <a:pPr marL="520700" lvl="1" indent="-203200">
              <a:defRPr sz="2400"/>
            </a:pPr>
            <a:r>
              <a:t>Open PutTTY and configure as serial connection,115200 bps, 8N1</a:t>
            </a:r>
          </a:p>
        </p:txBody>
      </p:sp>
      <p:sp>
        <p:nvSpPr>
          <p:cNvPr id="25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252" name="DeviceManager.png" descr="DeviceManag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72" y="3683000"/>
            <a:ext cx="3747428" cy="533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615" y="4191000"/>
            <a:ext cx="4902087" cy="4826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500649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al-time 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Real-time requirements</a:t>
            </a:r>
          </a:p>
        </p:txBody>
      </p:sp>
      <p:sp>
        <p:nvSpPr>
          <p:cNvPr id="27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graphicFrame>
        <p:nvGraphicFramePr>
          <p:cNvPr id="277" name="Tabla"/>
          <p:cNvGraphicFramePr/>
          <p:nvPr/>
        </p:nvGraphicFramePr>
        <p:xfrm>
          <a:off x="1233219" y="2446097"/>
          <a:ext cx="6933057" cy="186944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4760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856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856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856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55078"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Task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Period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Deadline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Priority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Housekeeping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TTC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10,0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2,0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Storage Buffer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E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—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E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—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E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E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8" name="package Housekeeping is…"/>
          <p:cNvSpPr txBox="1"/>
          <p:nvPr/>
        </p:nvSpPr>
        <p:spPr>
          <a:xfrm>
            <a:off x="1393577" y="4876800"/>
            <a:ext cx="10574090" cy="3302001"/>
          </a:xfrm>
          <a:prstGeom prst="rect">
            <a:avLst/>
          </a:prstGeom>
          <a:solidFill>
            <a:srgbClr val="FFFE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package Housekeeping is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Period      : Time_Span := Milliseconds (1000); </a:t>
            </a:r>
            <a:r>
              <a:t> -- 1s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</a:t>
            </a:r>
            <a:r>
              <a:rPr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HK_Priority : constant System.Priority := 20</a:t>
            </a:r>
            <a:r>
              <a:t>;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...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private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</a:t>
            </a:r>
            <a:r>
              <a:rPr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Start_Delay : Time_Span := Milliseconds (1000)</a:t>
            </a:r>
            <a:r>
              <a:t>; -- 1s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</a:t>
            </a:r>
            <a:r>
              <a:rPr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task Housekeeping_Task</a:t>
            </a:r>
          </a:p>
          <a:p>
            <a:pPr>
              <a:defRPr sz="24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with Priority =&gt; HK_Priority;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end Housekeeping;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Implementation</a:t>
            </a:r>
          </a:p>
        </p:txBody>
      </p:sp>
      <p:sp>
        <p:nvSpPr>
          <p:cNvPr id="28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82" name="task body Housekeeping_Task is…"/>
          <p:cNvSpPr txBox="1"/>
          <p:nvPr/>
        </p:nvSpPr>
        <p:spPr>
          <a:xfrm>
            <a:off x="2000881" y="3047999"/>
            <a:ext cx="8555535" cy="3657601"/>
          </a:xfrm>
          <a:prstGeom prst="rect">
            <a:avLst/>
          </a:prstGeom>
          <a:solidFill>
            <a:srgbClr val="FFFE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task body Housekeeping_Task is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Data      : State;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</a:t>
            </a:r>
            <a:r>
              <a:rPr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Next_Time : Time := Clock + Start_Delay</a:t>
            </a:r>
            <a:r>
              <a:t>;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begin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loop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</a:t>
            </a:r>
            <a:r>
              <a:rPr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delay until Next_Time</a:t>
            </a:r>
            <a:r>
              <a:t>;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...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</a:t>
            </a:r>
            <a:r>
              <a:rPr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Next_Time := Next_Time + Period</a:t>
            </a:r>
            <a:r>
              <a:t>;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end loop;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end Housekeeping_Task;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imestam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Timestamps</a:t>
            </a:r>
          </a:p>
        </p:txBody>
      </p:sp>
      <p:sp>
        <p:nvSpPr>
          <p:cNvPr id="28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86" name="package Housekeeping_Data is…"/>
          <p:cNvSpPr txBox="1"/>
          <p:nvPr/>
        </p:nvSpPr>
        <p:spPr>
          <a:xfrm>
            <a:off x="3233911" y="2692399"/>
            <a:ext cx="6536979" cy="4368801"/>
          </a:xfrm>
          <a:prstGeom prst="rect">
            <a:avLst/>
          </a:prstGeom>
          <a:solidFill>
            <a:srgbClr val="FFFE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package Housekeeping_Data is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...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</a:t>
            </a:r>
            <a:r>
              <a:rPr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type Mission_Time is new Uint64</a:t>
            </a:r>
            <a:r>
              <a:t>;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--  Seconds since system startup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</a:t>
            </a:r>
            <a:r>
              <a:rPr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type State is</a:t>
            </a:r>
          </a:p>
          <a:p>
            <a:pPr>
              <a:defRPr sz="24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record</a:t>
            </a:r>
          </a:p>
          <a:p>
            <a:pPr>
              <a:defRPr sz="24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Data      : Analog_Data;</a:t>
            </a:r>
          </a:p>
          <a:p>
            <a:pPr>
              <a:defRPr sz="24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Timestamp : Mission_Time;</a:t>
            </a:r>
          </a:p>
          <a:p>
            <a:pPr>
              <a:defRPr sz="24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end record;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end Housekeeping_Data;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Housekee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Housekeeping</a:t>
            </a:r>
          </a:p>
        </p:txBody>
      </p:sp>
      <p:sp>
        <p:nvSpPr>
          <p:cNvPr id="28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90" name="procedure Get (S : out State) is…"/>
          <p:cNvSpPr txBox="1"/>
          <p:nvPr/>
        </p:nvSpPr>
        <p:spPr>
          <a:xfrm>
            <a:off x="2841454" y="3047999"/>
            <a:ext cx="7270999" cy="3657601"/>
          </a:xfrm>
          <a:prstGeom prst="rect">
            <a:avLst/>
          </a:prstGeom>
          <a:solidFill>
            <a:srgbClr val="FFFE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procedure Get (S : out State) is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OBC_T : Analog_Data;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</a:t>
            </a:r>
            <a:r>
              <a:rPr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SC    : Seconds_Count;</a:t>
            </a:r>
          </a:p>
          <a:p>
            <a:pPr>
              <a:defRPr sz="24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TS    : Time_Span;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begin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Sensor.Get (OBC_T);</a:t>
            </a:r>
          </a:p>
          <a:p>
            <a:pPr>
              <a:defRPr sz="24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Split (Clock, SC, TS);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S.Data := OBC_T;</a:t>
            </a:r>
          </a:p>
          <a:p>
            <a:pPr>
              <a:defRPr sz="24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S.Timestamp := Mission_Time (SC);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end Get;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tor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Storage</a:t>
            </a:r>
          </a:p>
        </p:txBody>
      </p:sp>
      <p:sp>
        <p:nvSpPr>
          <p:cNvPr id="29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94" name="package Storage is…"/>
          <p:cNvSpPr txBox="1"/>
          <p:nvPr/>
        </p:nvSpPr>
        <p:spPr>
          <a:xfrm>
            <a:off x="888999" y="2158999"/>
            <a:ext cx="8922545" cy="5435601"/>
          </a:xfrm>
          <a:prstGeom prst="rect">
            <a:avLst/>
          </a:prstGeom>
          <a:solidFill>
            <a:srgbClr val="FFFE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package Storage is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procedure Put (Data :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State</a:t>
            </a:r>
            <a:r>
              <a:t>);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procedure Get (Data : out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State</a:t>
            </a:r>
            <a:r>
              <a:t>);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...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-- Real-time attributes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</a:t>
            </a:r>
            <a:r>
              <a:rPr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ST_Priority : constant System.Priority := 20</a:t>
            </a:r>
            <a:r>
              <a:t>;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private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</a:t>
            </a:r>
            <a:r>
              <a:rPr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protected Buffer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</a:t>
            </a:r>
            <a:r>
              <a:rPr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</a:rPr>
              <a:t>with Priority =&gt; ST_Priority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is ...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...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end Storage;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aboratory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Laboratory</a:t>
            </a:r>
          </a:p>
        </p:txBody>
      </p:sp>
      <p:sp>
        <p:nvSpPr>
          <p:cNvPr id="116" name="Laboratory assign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Laboratory assignments</a:t>
            </a:r>
          </a:p>
        </p:txBody>
      </p:sp>
      <p:sp>
        <p:nvSpPr>
          <p:cNvPr id="117" name="Installation of a native programming environmen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4999" indent="-634999">
              <a:buAutoNum type="arabicPeriod"/>
              <a:defRPr sz="3500"/>
            </a:pPr>
            <a:r>
              <a:rPr dirty="0"/>
              <a:t>Installation of a native programming environment.</a:t>
            </a:r>
          </a:p>
          <a:p>
            <a:pPr marL="634999" indent="-634999">
              <a:buAutoNum type="arabicPeriod"/>
              <a:defRPr sz="3500"/>
            </a:pPr>
            <a:r>
              <a:rPr dirty="0"/>
              <a:t>Installation of the cross-platform programming tools.</a:t>
            </a:r>
          </a:p>
          <a:p>
            <a:pPr marL="634999" indent="-634999">
              <a:buAutoNum type="arabicPeriod"/>
              <a:defRPr sz="3500"/>
            </a:pPr>
            <a:r>
              <a:rPr dirty="0" smtClean="0"/>
              <a:t>Real-time </a:t>
            </a:r>
            <a:r>
              <a:rPr lang="es-ES_tradnl" dirty="0" err="1"/>
              <a:t>On-board</a:t>
            </a:r>
            <a:r>
              <a:rPr lang="es-ES_tradnl" dirty="0"/>
              <a:t> data </a:t>
            </a:r>
            <a:r>
              <a:rPr lang="es-ES_tradnl" dirty="0" err="1"/>
              <a:t>handling</a:t>
            </a:r>
            <a:r>
              <a:rPr lang="es-ES_tradnl" dirty="0"/>
              <a:t> (OBDH)</a:t>
            </a:r>
            <a:r>
              <a:rPr lang="en-US" dirty="0" smtClean="0"/>
              <a:t> </a:t>
            </a:r>
            <a:r>
              <a:rPr dirty="0" smtClean="0"/>
              <a:t>program</a:t>
            </a:r>
            <a:r>
              <a:rPr dirty="0"/>
              <a:t>, including temporal analysis</a:t>
            </a:r>
          </a:p>
          <a:p>
            <a:pPr marL="634999" indent="-634999">
              <a:buAutoNum type="arabicPeriod"/>
              <a:defRPr sz="3500"/>
            </a:pPr>
            <a:r>
              <a:rPr dirty="0" smtClean="0"/>
              <a:t>OBDH </a:t>
            </a:r>
            <a:r>
              <a:rPr lang="en-US" dirty="0" smtClean="0"/>
              <a:t>with Attitude Control System (ACS) and Processor In the Loop (PIL) validation.</a:t>
            </a:r>
            <a:endParaRPr dirty="0"/>
          </a:p>
        </p:txBody>
      </p:sp>
      <p:sp>
        <p:nvSpPr>
          <p:cNvPr id="11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865872" y="9315450"/>
            <a:ext cx="199035" cy="2794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Laboratory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Laboratory work</a:t>
            </a:r>
          </a:p>
        </p:txBody>
      </p:sp>
      <p:sp>
        <p:nvSpPr>
          <p:cNvPr id="29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298" name="Imagen" descr="Imagen"/>
          <p:cNvPicPr>
            <a:picLocks noChangeAspect="1"/>
          </p:cNvPicPr>
          <p:nvPr/>
        </p:nvPicPr>
        <p:blipFill>
          <a:blip r:embed="rId2"/>
          <a:srcRect l="10109" t="9338" r="10109" b="19277"/>
          <a:stretch>
            <a:fillRect/>
          </a:stretch>
        </p:blipFill>
        <p:spPr>
          <a:xfrm>
            <a:off x="888999" y="1650999"/>
            <a:ext cx="8214435" cy="4963169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Open project  .../LAB6/RT_housekeeping/real_time_housekeeping.gpr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lvl="1"/>
            <a:r>
              <a:t>Open project </a:t>
            </a:r>
            <a:br/>
            <a:r>
              <a:rPr sz="2200"/>
              <a:t>...</a:t>
            </a:r>
            <a:r>
              <a:rPr sz="2200">
                <a:latin typeface="Menlo Regular"/>
                <a:ea typeface="Menlo Regular"/>
                <a:cs typeface="Menlo Regular"/>
                <a:sym typeface="Menlo Regular"/>
              </a:rPr>
              <a:t>/LAB6/RT_housekeeping/real_time_housekeeping.gpr</a:t>
            </a:r>
            <a:endParaRPr sz="2200"/>
          </a:p>
          <a:p>
            <a:pPr lvl="1"/>
            <a:r>
              <a:t>Build the executable and flash to board</a:t>
            </a:r>
          </a:p>
          <a:p>
            <a:pPr lvl="1"/>
            <a:r>
              <a:t>Make sure the TTY cable is connected</a:t>
            </a:r>
          </a:p>
          <a:p>
            <a:pPr lvl="1"/>
            <a:r>
              <a:t>Telemetry messages appear on the ground terminal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Laboratory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Laboratory</a:t>
            </a:r>
          </a:p>
        </p:txBody>
      </p:sp>
      <p:sp>
        <p:nvSpPr>
          <p:cNvPr id="302" name="Real-time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Real-time analysis</a:t>
            </a:r>
          </a:p>
        </p:txBody>
      </p:sp>
      <p:sp>
        <p:nvSpPr>
          <p:cNvPr id="303" name="Task structur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t>Task structure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Real-time attributes</a:t>
            </a:r>
          </a:p>
        </p:txBody>
      </p:sp>
      <p:sp>
        <p:nvSpPr>
          <p:cNvPr id="30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graphicFrame>
        <p:nvGraphicFramePr>
          <p:cNvPr id="305" name="Tabla"/>
          <p:cNvGraphicFramePr/>
          <p:nvPr/>
        </p:nvGraphicFramePr>
        <p:xfrm>
          <a:off x="1224535" y="6896963"/>
          <a:ext cx="10853163" cy="20320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7696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43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2274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2274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2274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12274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122741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122741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Task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T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C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B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D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R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P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 b="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r>
                        <a:t>C</a:t>
                      </a:r>
                      <a:r>
                        <a:rPr baseline="-5999"/>
                        <a:t>Put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 b="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r>
                        <a:t>C</a:t>
                      </a:r>
                      <a:r>
                        <a:rPr baseline="-5999"/>
                        <a:t>Get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HK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solidFill>
                            <a:srgbClr val="92929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solidFill>
                            <a:srgbClr val="92929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solidFill>
                            <a:srgbClr val="92929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solidFill>
                            <a:srgbClr val="EBEBEB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solidFill>
                            <a:srgbClr val="EBEBEB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TTC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10,0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solidFill>
                            <a:srgbClr val="92929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solidFill>
                            <a:srgbClr val="92929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2,0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solidFill>
                            <a:srgbClr val="92929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solidFill>
                            <a:srgbClr val="EBEBEB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solidFill>
                            <a:srgbClr val="EBEBEB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CP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28" name="Grupo"/>
          <p:cNvGrpSpPr/>
          <p:nvPr/>
        </p:nvGrpSpPr>
        <p:grpSpPr>
          <a:xfrm>
            <a:off x="1941889" y="2486680"/>
            <a:ext cx="9082923" cy="3048001"/>
            <a:chOff x="0" y="0"/>
            <a:chExt cx="9082921" cy="3047999"/>
          </a:xfrm>
        </p:grpSpPr>
        <p:grpSp>
          <p:nvGrpSpPr>
            <p:cNvPr id="308" name="Grupo"/>
            <p:cNvGrpSpPr/>
            <p:nvPr/>
          </p:nvGrpSpPr>
          <p:grpSpPr>
            <a:xfrm>
              <a:off x="119475" y="358425"/>
              <a:ext cx="2508982" cy="1433705"/>
              <a:chOff x="0" y="0"/>
              <a:chExt cx="2508980" cy="1433703"/>
            </a:xfrm>
          </p:grpSpPr>
          <p:sp>
            <p:nvSpPr>
              <p:cNvPr id="306" name="Figura"/>
              <p:cNvSpPr/>
              <p:nvPr/>
            </p:nvSpPr>
            <p:spPr>
              <a:xfrm>
                <a:off x="0" y="0"/>
                <a:ext cx="2508981" cy="1433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86" y="0"/>
                    </a:moveTo>
                    <a:lnTo>
                      <a:pt x="0" y="21600"/>
                    </a:lnTo>
                    <a:lnTo>
                      <a:pt x="1851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66"/>
              </a:solidFill>
              <a:ln w="12700" cap="flat">
                <a:solidFill>
                  <a:srgbClr val="0080FF"/>
                </a:solidFill>
                <a:prstDash val="dash"/>
                <a:round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1800">
                    <a:solidFill>
                      <a:srgbClr val="1F497D"/>
                    </a:solidFill>
                  </a:defRPr>
                </a:pPr>
                <a:endParaRPr/>
              </a:p>
            </p:txBody>
          </p:sp>
          <p:sp>
            <p:nvSpPr>
              <p:cNvPr id="307" name="Housekeeping"/>
              <p:cNvSpPr txBox="1"/>
              <p:nvPr/>
            </p:nvSpPr>
            <p:spPr>
              <a:xfrm>
                <a:off x="227180" y="510364"/>
                <a:ext cx="1779632" cy="412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>
                  <a:defRPr sz="1800">
                    <a:solidFill>
                      <a:schemeClr val="accent1">
                        <a:hueOff val="47394"/>
                        <a:satOff val="-25753"/>
                        <a:lumOff val="-7544"/>
                      </a:schemeClr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Housekeeping</a:t>
                </a:r>
              </a:p>
            </p:txBody>
          </p:sp>
        </p:grpSp>
        <p:grpSp>
          <p:nvGrpSpPr>
            <p:cNvPr id="311" name="Grupo"/>
            <p:cNvGrpSpPr/>
            <p:nvPr/>
          </p:nvGrpSpPr>
          <p:grpSpPr>
            <a:xfrm>
              <a:off x="0" y="0"/>
              <a:ext cx="1672654" cy="716852"/>
              <a:chOff x="0" y="0"/>
              <a:chExt cx="1672653" cy="716851"/>
            </a:xfrm>
          </p:grpSpPr>
          <p:sp>
            <p:nvSpPr>
              <p:cNvPr id="309" name="Óvalo"/>
              <p:cNvSpPr/>
              <p:nvPr/>
            </p:nvSpPr>
            <p:spPr>
              <a:xfrm>
                <a:off x="0" y="0"/>
                <a:ext cx="1672654" cy="716852"/>
              </a:xfrm>
              <a:prstGeom prst="ellipse">
                <a:avLst/>
              </a:prstGeom>
              <a:solidFill>
                <a:srgbClr val="FFFFFF"/>
              </a:solidFill>
              <a:ln w="3175" cap="flat">
                <a:solidFill>
                  <a:srgbClr val="4A7EBB"/>
                </a:solidFill>
                <a:prstDash val="solid"/>
                <a:round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1800">
                    <a:solidFill>
                      <a:srgbClr val="1F497D"/>
                    </a:solidFill>
                  </a:defRPr>
                </a:pPr>
                <a:endParaRPr/>
              </a:p>
            </p:txBody>
          </p:sp>
          <p:sp>
            <p:nvSpPr>
              <p:cNvPr id="310" name="1 s"/>
              <p:cNvSpPr txBox="1"/>
              <p:nvPr/>
            </p:nvSpPr>
            <p:spPr>
              <a:xfrm>
                <a:off x="244935" y="151938"/>
                <a:ext cx="1182784" cy="412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>
                  <a:defRPr sz="1800">
                    <a:solidFill>
                      <a:schemeClr val="accent1">
                        <a:hueOff val="47394"/>
                        <a:satOff val="-25753"/>
                        <a:lumOff val="-7544"/>
                      </a:schemeClr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1 s</a:t>
                </a:r>
              </a:p>
            </p:txBody>
          </p:sp>
        </p:grpSp>
        <p:sp>
          <p:nvSpPr>
            <p:cNvPr id="312" name="Figura"/>
            <p:cNvSpPr/>
            <p:nvPr/>
          </p:nvSpPr>
          <p:spPr>
            <a:xfrm flipH="1">
              <a:off x="7904970" y="896064"/>
              <a:ext cx="477902" cy="358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3500" y="21600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C6D9F1"/>
            </a:solidFill>
            <a:ln w="3175" cap="flat">
              <a:solidFill>
                <a:srgbClr val="0080FF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1800">
                  <a:solidFill>
                    <a:srgbClr val="1F497D"/>
                  </a:solidFill>
                </a:defRPr>
              </a:pPr>
              <a:endParaRPr/>
            </a:p>
          </p:txBody>
        </p:sp>
        <p:grpSp>
          <p:nvGrpSpPr>
            <p:cNvPr id="315" name="Grupo"/>
            <p:cNvGrpSpPr/>
            <p:nvPr/>
          </p:nvGrpSpPr>
          <p:grpSpPr>
            <a:xfrm>
              <a:off x="6573940" y="358425"/>
              <a:ext cx="2508982" cy="1433705"/>
              <a:chOff x="0" y="0"/>
              <a:chExt cx="2508980" cy="1433703"/>
            </a:xfrm>
          </p:grpSpPr>
          <p:sp>
            <p:nvSpPr>
              <p:cNvPr id="313" name="Figura"/>
              <p:cNvSpPr/>
              <p:nvPr/>
            </p:nvSpPr>
            <p:spPr>
              <a:xfrm>
                <a:off x="0" y="0"/>
                <a:ext cx="2508981" cy="1433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86" y="0"/>
                    </a:moveTo>
                    <a:lnTo>
                      <a:pt x="0" y="21600"/>
                    </a:lnTo>
                    <a:lnTo>
                      <a:pt x="1851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66"/>
              </a:solidFill>
              <a:ln w="12700" cap="flat">
                <a:solidFill>
                  <a:srgbClr val="0080FF"/>
                </a:solidFill>
                <a:prstDash val="dash"/>
                <a:round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1800">
                    <a:solidFill>
                      <a:srgbClr val="1F497D"/>
                    </a:solidFill>
                  </a:defRPr>
                </a:pPr>
                <a:endParaRPr/>
              </a:p>
            </p:txBody>
          </p:sp>
          <p:sp>
            <p:nvSpPr>
              <p:cNvPr id="314" name="TTC"/>
              <p:cNvSpPr txBox="1"/>
              <p:nvPr/>
            </p:nvSpPr>
            <p:spPr>
              <a:xfrm>
                <a:off x="227180" y="510364"/>
                <a:ext cx="1779632" cy="412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>
                  <a:defRPr sz="1800">
                    <a:solidFill>
                      <a:schemeClr val="accent1">
                        <a:hueOff val="47394"/>
                        <a:satOff val="-25753"/>
                        <a:lumOff val="-7544"/>
                      </a:schemeClr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TTC</a:t>
                </a:r>
              </a:p>
            </p:txBody>
          </p:sp>
        </p:grpSp>
        <p:sp>
          <p:nvSpPr>
            <p:cNvPr id="316" name="Storage"/>
            <p:cNvSpPr/>
            <p:nvPr/>
          </p:nvSpPr>
          <p:spPr>
            <a:xfrm>
              <a:off x="3538301" y="1647899"/>
              <a:ext cx="2100153" cy="1400102"/>
            </a:xfrm>
            <a:prstGeom prst="rect">
              <a:avLst/>
            </a:prstGeom>
            <a:solidFill>
              <a:srgbClr val="FEFF7E"/>
            </a:solidFill>
            <a:ln w="3175" cap="flat">
              <a:solidFill>
                <a:srgbClr val="004D8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 sz="18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Storage</a:t>
              </a:r>
            </a:p>
          </p:txBody>
        </p:sp>
        <p:grpSp>
          <p:nvGrpSpPr>
            <p:cNvPr id="320" name="Grupo"/>
            <p:cNvGrpSpPr/>
            <p:nvPr/>
          </p:nvGrpSpPr>
          <p:grpSpPr>
            <a:xfrm>
              <a:off x="2178868" y="896064"/>
              <a:ext cx="1854356" cy="749963"/>
              <a:chOff x="0" y="0"/>
              <a:chExt cx="1854355" cy="749962"/>
            </a:xfrm>
          </p:grpSpPr>
          <p:sp>
            <p:nvSpPr>
              <p:cNvPr id="317" name="Línea"/>
              <p:cNvSpPr/>
              <p:nvPr/>
            </p:nvSpPr>
            <p:spPr>
              <a:xfrm>
                <a:off x="181701" y="179212"/>
                <a:ext cx="1672655" cy="1"/>
              </a:xfrm>
              <a:prstGeom prst="line">
                <a:avLst/>
              </a:prstGeom>
              <a:noFill/>
              <a:ln w="25400" cap="flat">
                <a:solidFill>
                  <a:srgbClr val="4F81BD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18" name="Figura"/>
              <p:cNvSpPr/>
              <p:nvPr/>
            </p:nvSpPr>
            <p:spPr>
              <a:xfrm flipH="1">
                <a:off x="0" y="0"/>
                <a:ext cx="477902" cy="358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135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C6D9F1"/>
              </a:solidFill>
              <a:ln w="3175" cap="flat">
                <a:solidFill>
                  <a:srgbClr val="0080FF"/>
                </a:solidFill>
                <a:prstDash val="solid"/>
                <a:round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1800">
                    <a:solidFill>
                      <a:srgbClr val="1F497D"/>
                    </a:solidFill>
                  </a:defRPr>
                </a:pPr>
                <a:endParaRPr/>
              </a:p>
            </p:txBody>
          </p:sp>
          <p:sp>
            <p:nvSpPr>
              <p:cNvPr id="319" name="Línea"/>
              <p:cNvSpPr/>
              <p:nvPr/>
            </p:nvSpPr>
            <p:spPr>
              <a:xfrm flipV="1">
                <a:off x="1835688" y="157818"/>
                <a:ext cx="1" cy="592145"/>
              </a:xfrm>
              <a:prstGeom prst="line">
                <a:avLst/>
              </a:prstGeom>
              <a:noFill/>
              <a:ln w="25400" cap="flat">
                <a:solidFill>
                  <a:srgbClr val="0076BA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000">
                    <a:solidFill>
                      <a:srgbClr val="004D8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</p:grpSp>
        <p:grpSp>
          <p:nvGrpSpPr>
            <p:cNvPr id="324" name="Grupo"/>
            <p:cNvGrpSpPr/>
            <p:nvPr/>
          </p:nvGrpSpPr>
          <p:grpSpPr>
            <a:xfrm>
              <a:off x="5257483" y="896064"/>
              <a:ext cx="1854357" cy="749963"/>
              <a:chOff x="0" y="0"/>
              <a:chExt cx="1854355" cy="749962"/>
            </a:xfrm>
          </p:grpSpPr>
          <p:sp>
            <p:nvSpPr>
              <p:cNvPr id="321" name="Línea"/>
              <p:cNvSpPr/>
              <p:nvPr/>
            </p:nvSpPr>
            <p:spPr>
              <a:xfrm flipH="1" flipV="1">
                <a:off x="0" y="179212"/>
                <a:ext cx="1672655" cy="1"/>
              </a:xfrm>
              <a:prstGeom prst="line">
                <a:avLst/>
              </a:prstGeom>
              <a:noFill/>
              <a:ln w="25400" cap="flat">
                <a:solidFill>
                  <a:srgbClr val="4F81BD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22" name="Figura"/>
              <p:cNvSpPr/>
              <p:nvPr/>
            </p:nvSpPr>
            <p:spPr>
              <a:xfrm>
                <a:off x="1376454" y="0"/>
                <a:ext cx="477902" cy="358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135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C6D9F1"/>
              </a:solidFill>
              <a:ln w="3175" cap="flat">
                <a:solidFill>
                  <a:srgbClr val="0080FF"/>
                </a:solidFill>
                <a:prstDash val="solid"/>
                <a:round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1800">
                    <a:solidFill>
                      <a:srgbClr val="1F497D"/>
                    </a:solidFill>
                  </a:defRPr>
                </a:pPr>
                <a:endParaRPr/>
              </a:p>
            </p:txBody>
          </p:sp>
          <p:sp>
            <p:nvSpPr>
              <p:cNvPr id="323" name="Línea"/>
              <p:cNvSpPr/>
              <p:nvPr/>
            </p:nvSpPr>
            <p:spPr>
              <a:xfrm flipV="1">
                <a:off x="18667" y="157818"/>
                <a:ext cx="1" cy="592145"/>
              </a:xfrm>
              <a:prstGeom prst="line">
                <a:avLst/>
              </a:prstGeom>
              <a:noFill/>
              <a:ln w="25400" cap="flat">
                <a:solidFill>
                  <a:srgbClr val="0076BA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000">
                    <a:solidFill>
                      <a:srgbClr val="004D8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</p:grpSp>
        <p:grpSp>
          <p:nvGrpSpPr>
            <p:cNvPr id="327" name="Grupo"/>
            <p:cNvGrpSpPr/>
            <p:nvPr/>
          </p:nvGrpSpPr>
          <p:grpSpPr>
            <a:xfrm>
              <a:off x="6515263" y="0"/>
              <a:ext cx="1672654" cy="716852"/>
              <a:chOff x="0" y="0"/>
              <a:chExt cx="1672653" cy="716851"/>
            </a:xfrm>
          </p:grpSpPr>
          <p:sp>
            <p:nvSpPr>
              <p:cNvPr id="325" name="Óvalo"/>
              <p:cNvSpPr/>
              <p:nvPr/>
            </p:nvSpPr>
            <p:spPr>
              <a:xfrm>
                <a:off x="0" y="0"/>
                <a:ext cx="1672654" cy="716852"/>
              </a:xfrm>
              <a:prstGeom prst="ellipse">
                <a:avLst/>
              </a:prstGeom>
              <a:solidFill>
                <a:srgbClr val="FFFFFF"/>
              </a:solidFill>
              <a:ln w="3175" cap="flat">
                <a:solidFill>
                  <a:srgbClr val="4A7EBB"/>
                </a:solidFill>
                <a:prstDash val="solid"/>
                <a:round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1800">
                    <a:solidFill>
                      <a:srgbClr val="1F497D"/>
                    </a:solidFill>
                  </a:defRPr>
                </a:pPr>
                <a:endParaRPr/>
              </a:p>
            </p:txBody>
          </p:sp>
          <p:sp>
            <p:nvSpPr>
              <p:cNvPr id="326" name="10 s"/>
              <p:cNvSpPr txBox="1"/>
              <p:nvPr/>
            </p:nvSpPr>
            <p:spPr>
              <a:xfrm>
                <a:off x="244935" y="151938"/>
                <a:ext cx="1182784" cy="412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>
                  <a:defRPr sz="1800">
                    <a:solidFill>
                      <a:schemeClr val="accent1">
                        <a:hueOff val="47394"/>
                        <a:satOff val="-25753"/>
                        <a:lumOff val="-7544"/>
                      </a:schemeClr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10 s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Laboratory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Laboratory</a:t>
            </a:r>
          </a:p>
        </p:txBody>
      </p:sp>
      <p:sp>
        <p:nvSpPr>
          <p:cNvPr id="331" name="WCET measur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Average-Case Execution Time (A</a:t>
            </a:r>
            <a:r>
              <a:rPr dirty="0" smtClean="0"/>
              <a:t>CET</a:t>
            </a:r>
            <a:r>
              <a:rPr lang="en-US" dirty="0" smtClean="0"/>
              <a:t>)</a:t>
            </a:r>
            <a:r>
              <a:rPr dirty="0" smtClean="0"/>
              <a:t> </a:t>
            </a:r>
            <a:r>
              <a:rPr dirty="0"/>
              <a:t>measurement</a:t>
            </a:r>
          </a:p>
        </p:txBody>
      </p:sp>
      <p:sp>
        <p:nvSpPr>
          <p:cNvPr id="332" name="A simple dynamic measurement technique will be used in the laborator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rPr dirty="0"/>
              <a:t>A simple dynamic measurement technique will be used in the laboratory</a:t>
            </a:r>
          </a:p>
          <a:p>
            <a:r>
              <a:rPr dirty="0"/>
              <a:t>Execute task bodies a number of times and measure times with the board real-time clock</a:t>
            </a:r>
          </a:p>
          <a:p>
            <a:pPr lvl="1"/>
            <a:r>
              <a:rPr dirty="0"/>
              <a:t>e.g. for HK task</a:t>
            </a:r>
          </a:p>
          <a:p>
            <a:pPr lvl="1"/>
            <a:endParaRPr dirty="0"/>
          </a:p>
          <a:p>
            <a:pPr lvl="1"/>
            <a:endParaRPr dirty="0"/>
          </a:p>
          <a:p>
            <a:pPr lvl="1"/>
            <a:endParaRPr dirty="0"/>
          </a:p>
          <a:p>
            <a:pPr lvl="1"/>
            <a:endParaRPr dirty="0"/>
          </a:p>
          <a:p>
            <a:pPr lvl="1"/>
            <a:endParaRPr dirty="0"/>
          </a:p>
          <a:p>
            <a:pPr lvl="1"/>
            <a:endParaRPr dirty="0"/>
          </a:p>
          <a:p>
            <a:pPr lvl="1"/>
            <a:endParaRPr dirty="0"/>
          </a:p>
          <a:p>
            <a:pPr lvl="1"/>
            <a:r>
              <a:rPr dirty="0"/>
              <a:t>the estimated </a:t>
            </a:r>
            <a:r>
              <a:rPr lang="en-US" dirty="0" smtClean="0"/>
              <a:t>A</a:t>
            </a:r>
            <a:r>
              <a:rPr dirty="0" smtClean="0"/>
              <a:t>CET </a:t>
            </a:r>
            <a:r>
              <a:rPr dirty="0"/>
              <a:t>in seconds is C/N</a:t>
            </a:r>
          </a:p>
        </p:txBody>
      </p:sp>
      <p:sp>
        <p:nvSpPr>
          <p:cNvPr id="33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34" name="T1 := Clock;…"/>
          <p:cNvSpPr txBox="1"/>
          <p:nvPr/>
        </p:nvSpPr>
        <p:spPr>
          <a:xfrm>
            <a:off x="2118470" y="4876799"/>
            <a:ext cx="4151413" cy="2946401"/>
          </a:xfrm>
          <a:prstGeom prst="rect">
            <a:avLst/>
          </a:prstGeom>
          <a:solidFill>
            <a:srgbClr val="FFFE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T1 := Clock;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for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I in 1..N </a:t>
            </a:r>
            <a:r>
              <a:t>loop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Get(Data);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Storage.Put (Data);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T := T + Period;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end loop;</a:t>
            </a:r>
          </a:p>
          <a:p>
            <a:pPr>
              <a:defRPr sz="240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T2 := Clock;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C := T2 - T1;</a:t>
            </a:r>
            <a:r>
              <a:t>        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Imagen" descr="Imagen"/>
          <p:cNvPicPr>
            <a:picLocks noChangeAspect="1"/>
          </p:cNvPicPr>
          <p:nvPr/>
        </p:nvPicPr>
        <p:blipFill>
          <a:blip r:embed="rId2"/>
          <a:srcRect l="8151" t="8194" r="8151" b="14311"/>
          <a:stretch>
            <a:fillRect/>
          </a:stretch>
        </p:blipFill>
        <p:spPr>
          <a:xfrm>
            <a:off x="888999" y="1793905"/>
            <a:ext cx="9335880" cy="635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Laboratory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Laboratory work</a:t>
            </a:r>
          </a:p>
        </p:txBody>
      </p:sp>
      <p:sp>
        <p:nvSpPr>
          <p:cNvPr id="33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39" name="Open project  .../LAB6/RT_housekeeping/wcet_meter.gpr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lvl="1"/>
            <a:r>
              <a:t>Open project </a:t>
            </a:r>
            <a:br/>
            <a:r>
              <a:rPr sz="2200"/>
              <a:t>...</a:t>
            </a:r>
            <a:r>
              <a:rPr sz="2200">
                <a:latin typeface="Menlo Regular"/>
                <a:ea typeface="Menlo Regular"/>
                <a:cs typeface="Menlo Regular"/>
                <a:sym typeface="Menlo Regular"/>
              </a:rPr>
              <a:t>/LAB6/RT_housekeeping/wcet_meter.gpr</a:t>
            </a:r>
          </a:p>
          <a:p>
            <a:pPr lvl="1"/>
            <a:r>
              <a:t>Study the source code</a:t>
            </a:r>
          </a:p>
          <a:p>
            <a:pPr lvl="1"/>
            <a:r>
              <a:t>Build the executable and flash to board</a:t>
            </a:r>
          </a:p>
          <a:p>
            <a:pPr lvl="1"/>
            <a:r>
              <a:t>Make sure the TTY cable is connected</a:t>
            </a:r>
          </a:p>
          <a:p>
            <a:pPr lvl="1"/>
            <a:r>
              <a:t>Analysis results appear on the ground terminal</a:t>
            </a:r>
          </a:p>
        </p:txBody>
      </p:sp>
    </p:spTree>
    <p:extLst>
      <p:ext uri="{BB962C8B-B14F-4D97-AF65-F5344CB8AC3E}">
        <p14:creationId xmlns:p14="http://schemas.microsoft.com/office/powerpoint/2010/main" val="342436406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Laboratory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Laboratory</a:t>
            </a:r>
          </a:p>
        </p:txBody>
      </p:sp>
      <p:sp>
        <p:nvSpPr>
          <p:cNvPr id="342" name="Real-time analysis with measured valu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Real-time analysis with measured values</a:t>
            </a:r>
          </a:p>
        </p:txBody>
      </p:sp>
      <p:sp>
        <p:nvSpPr>
          <p:cNvPr id="34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 dirty="0"/>
          </a:p>
        </p:txBody>
      </p:sp>
      <p:graphicFrame>
        <p:nvGraphicFramePr>
          <p:cNvPr id="344" name="Tabla"/>
          <p:cNvGraphicFramePr/>
          <p:nvPr/>
        </p:nvGraphicFramePr>
        <p:xfrm>
          <a:off x="1211834" y="1866160"/>
          <a:ext cx="10853163" cy="20320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7696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43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2274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2274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2274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12274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122741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122741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Task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T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C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B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D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R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P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 b="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r>
                        <a:t>C</a:t>
                      </a:r>
                      <a:r>
                        <a:rPr baseline="-5999"/>
                        <a:t>Put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 b="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r>
                        <a:t>C</a:t>
                      </a:r>
                      <a:r>
                        <a:rPr baseline="-5999"/>
                        <a:t>Get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HK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13·10</a:t>
                      </a:r>
                      <a:r>
                        <a:rPr baseline="31999"/>
                        <a:t>-6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4·10</a:t>
                      </a:r>
                      <a:r>
                        <a:rPr baseline="31999"/>
                        <a:t>-6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solidFill>
                            <a:srgbClr val="92929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3·10</a:t>
                      </a:r>
                      <a:r>
                        <a:rPr baseline="31999"/>
                        <a:t>-6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—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TTC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10,0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26·10</a:t>
                      </a:r>
                      <a:r>
                        <a:rPr baseline="31999"/>
                        <a:t>-6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—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2,0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solidFill>
                            <a:srgbClr val="92929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—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4·10</a:t>
                      </a:r>
                      <a:r>
                        <a:rPr baseline="31999"/>
                        <a:t>-6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CP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5" name="Línea"/>
          <p:cNvSpPr/>
          <p:nvPr/>
        </p:nvSpPr>
        <p:spPr>
          <a:xfrm flipH="1" flipV="1">
            <a:off x="6452869" y="2687423"/>
            <a:ext cx="4485895" cy="437024"/>
          </a:xfrm>
          <a:prstGeom prst="line">
            <a:avLst/>
          </a:prstGeom>
          <a:ln w="381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/>
            <a:endParaRPr/>
          </a:p>
        </p:txBody>
      </p:sp>
      <p:pic>
        <p:nvPicPr>
          <p:cNvPr id="346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230" y="4398898"/>
            <a:ext cx="4457701" cy="95580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47" name="Tabla"/>
          <p:cNvGraphicFramePr/>
          <p:nvPr/>
        </p:nvGraphicFramePr>
        <p:xfrm>
          <a:off x="1386182" y="5853852"/>
          <a:ext cx="10853163" cy="20320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7696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43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2274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2274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2274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12274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122741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122741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Task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T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C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B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D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R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P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 b="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r>
                        <a:t>C</a:t>
                      </a:r>
                      <a:r>
                        <a:rPr baseline="-5999"/>
                        <a:t>Put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 b="0">
                          <a:solidFill>
                            <a:srgbClr val="011993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r>
                        <a:t>C</a:t>
                      </a:r>
                      <a:r>
                        <a:rPr baseline="-5999"/>
                        <a:t>Get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ED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HK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13·10</a:t>
                      </a:r>
                      <a:r>
                        <a:rPr baseline="31999"/>
                        <a:t>-6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4·10</a:t>
                      </a:r>
                      <a:r>
                        <a:rPr baseline="31999"/>
                        <a:t>-6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17·10</a:t>
                      </a:r>
                      <a:r>
                        <a:rPr baseline="31999"/>
                        <a:t>-6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3·10</a:t>
                      </a:r>
                      <a:r>
                        <a:rPr baseline="31999"/>
                        <a:t>-6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—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TTC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10,0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26·10</a:t>
                      </a:r>
                      <a:r>
                        <a:rPr baseline="31999"/>
                        <a:t>-6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—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2,0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39·10</a:t>
                      </a:r>
                      <a:r>
                        <a:rPr baseline="31999"/>
                        <a:t>-6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—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4·10</a:t>
                      </a:r>
                      <a:r>
                        <a:rPr baseline="31999"/>
                        <a:t>-6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CP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 sz="2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4FCA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8" name="All deadlines are guaranteed"/>
          <p:cNvSpPr txBox="1"/>
          <p:nvPr/>
        </p:nvSpPr>
        <p:spPr>
          <a:xfrm>
            <a:off x="3923294" y="8274419"/>
            <a:ext cx="540469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lvl1pPr>
          </a:lstStyle>
          <a:p>
            <a:r>
              <a:t>All deadlines are guaranteed</a:t>
            </a:r>
          </a:p>
        </p:txBody>
      </p:sp>
    </p:spTree>
    <p:extLst>
      <p:ext uri="{BB962C8B-B14F-4D97-AF65-F5344CB8AC3E}">
        <p14:creationId xmlns:p14="http://schemas.microsoft.com/office/powerpoint/2010/main" val="366865492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Imagen" descr="Imagen"/>
          <p:cNvPicPr>
            <a:picLocks noChangeAspect="1"/>
          </p:cNvPicPr>
          <p:nvPr/>
        </p:nvPicPr>
        <p:blipFill>
          <a:blip r:embed="rId2"/>
          <a:srcRect l="8151" t="8194" r="8151" b="14311"/>
          <a:stretch>
            <a:fillRect/>
          </a:stretch>
        </p:blipFill>
        <p:spPr>
          <a:xfrm>
            <a:off x="888999" y="1793905"/>
            <a:ext cx="9335880" cy="635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Laboratory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Laboratory work</a:t>
            </a:r>
          </a:p>
        </p:txBody>
      </p:sp>
      <p:sp>
        <p:nvSpPr>
          <p:cNvPr id="33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339" name="Open project  .../LAB6/RT_housekeeping/wcet_meter.gpr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lvl="1"/>
            <a:r>
              <a:t>Open project </a:t>
            </a:r>
            <a:br/>
            <a:r>
              <a:rPr sz="2200"/>
              <a:t>...</a:t>
            </a:r>
            <a:r>
              <a:rPr sz="2200">
                <a:latin typeface="Menlo Regular"/>
                <a:ea typeface="Menlo Regular"/>
                <a:cs typeface="Menlo Regular"/>
                <a:sym typeface="Menlo Regular"/>
              </a:rPr>
              <a:t>/LAB6/RT_housekeeping/wcet_meter.gpr</a:t>
            </a:r>
          </a:p>
          <a:p>
            <a:pPr lvl="1"/>
            <a:r>
              <a:t>Study the source code</a:t>
            </a:r>
          </a:p>
          <a:p>
            <a:pPr lvl="1"/>
            <a:r>
              <a:t>Build the executable and flash to board</a:t>
            </a:r>
          </a:p>
          <a:p>
            <a:pPr lvl="1"/>
            <a:r>
              <a:t>Make sure the TTY cable is connected</a:t>
            </a:r>
          </a:p>
          <a:p>
            <a:pPr lvl="1"/>
            <a:r>
              <a:t>Analysis results appear on the ground terminal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aboratory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Laboratory</a:t>
            </a:r>
          </a:p>
        </p:txBody>
      </p:sp>
      <p:sp>
        <p:nvSpPr>
          <p:cNvPr id="182" name="Temperature sens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_tradnl" dirty="0" err="1" smtClean="0"/>
              <a:t>Additional</a:t>
            </a:r>
            <a:r>
              <a:rPr lang="es-ES_tradnl" dirty="0" smtClean="0"/>
              <a:t> </a:t>
            </a:r>
            <a:r>
              <a:rPr lang="es-ES_tradnl" dirty="0" err="1"/>
              <a:t>tasks</a:t>
            </a:r>
            <a:endParaRPr dirty="0"/>
          </a:p>
        </p:txBody>
      </p:sp>
      <p:sp>
        <p:nvSpPr>
          <p:cNvPr id="183" name="OBC_T : MCU internal temperature senso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rPr lang="en-US" dirty="0"/>
              <a:t>Include the conversion to Celsius in the </a:t>
            </a:r>
            <a:r>
              <a:rPr lang="en-US" sz="3200" dirty="0" err="1">
                <a:latin typeface="Menlo Regular"/>
                <a:ea typeface="Menlo Regular"/>
                <a:cs typeface="Menlo Regular"/>
                <a:sym typeface="Menlo Regular"/>
              </a:rPr>
              <a:t>Display.Put</a:t>
            </a:r>
            <a:r>
              <a:rPr lang="en-US" dirty="0"/>
              <a:t> procedure.</a:t>
            </a:r>
          </a:p>
          <a:p>
            <a:pPr lvl="1"/>
            <a:r>
              <a:rPr lang="en-US" dirty="0"/>
              <a:t>Temperature function of </a:t>
            </a:r>
            <a:r>
              <a:rPr lang="en-US" dirty="0" err="1"/>
              <a:t>HK_data</a:t>
            </a:r>
            <a:r>
              <a:rPr lang="en-US" dirty="0"/>
              <a:t>-converter that can be found in utilities directory can be used</a:t>
            </a:r>
            <a:r>
              <a:rPr lang="en-US" dirty="0" smtClean="0"/>
              <a:t>.</a:t>
            </a:r>
            <a:endParaRPr dirty="0"/>
          </a:p>
          <a:p>
            <a:pPr lvl="1"/>
            <a:r>
              <a:rPr dirty="0"/>
              <a:t>OBC_T : MCU internal temperature sensor</a:t>
            </a:r>
          </a:p>
          <a:p>
            <a:pPr lvl="2"/>
            <a:r>
              <a:rPr dirty="0"/>
              <a:t>connected to ADC1_IN16 input</a:t>
            </a:r>
          </a:p>
          <a:p>
            <a:pPr lvl="2"/>
            <a:r>
              <a:rPr dirty="0"/>
              <a:t>range -40 .. +125 ºC</a:t>
            </a:r>
          </a:p>
          <a:p>
            <a:pPr lvl="2"/>
            <a:r>
              <a:rPr dirty="0"/>
              <a:t>14-bit reading VSENSE: 0 .. 4095 </a:t>
            </a:r>
          </a:p>
          <a:p>
            <a:pPr lvl="2"/>
            <a:r>
              <a:rPr dirty="0"/>
              <a:t>Temperature (in °C) = {(VSENSE – V25) / </a:t>
            </a:r>
            <a:r>
              <a:rPr dirty="0" err="1"/>
              <a:t>Avg_Slope</a:t>
            </a:r>
            <a:r>
              <a:rPr dirty="0"/>
              <a:t>} + 25</a:t>
            </a:r>
          </a:p>
        </p:txBody>
      </p:sp>
      <p:sp>
        <p:nvSpPr>
          <p:cNvPr id="18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graphicFrame>
        <p:nvGraphicFramePr>
          <p:cNvPr id="185" name="Tabla"/>
          <p:cNvGraphicFramePr/>
          <p:nvPr>
            <p:extLst>
              <p:ext uri="{D42A27DB-BD31-4B8C-83A1-F6EECF244321}">
                <p14:modId xmlns:p14="http://schemas.microsoft.com/office/powerpoint/2010/main" val="2581406723"/>
              </p:ext>
            </p:extLst>
          </p:nvPr>
        </p:nvGraphicFramePr>
        <p:xfrm>
          <a:off x="1898744" y="6388968"/>
          <a:ext cx="8204056" cy="207264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6339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102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35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35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5487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Symbol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Parameter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Min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Typ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Max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Unit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baseline="-30555"/>
                        <a:t>T</a:t>
                      </a:r>
                      <a:r>
                        <a:rPr baseline="-44444"/>
                        <a:t>L</a:t>
                      </a:r>
                      <a:r>
                        <a:t>(1)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V</a:t>
                      </a:r>
                      <a:r>
                        <a:rPr baseline="-16666"/>
                        <a:t>SENSE </a:t>
                      </a:r>
                      <a:r>
                        <a:t>linearity with temperature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±1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±2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Avg_Slope</a:t>
                      </a:r>
                      <a:r>
                        <a:rPr baseline="27777"/>
                        <a:t>(1)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Average slope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2.5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mV/°C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V</a:t>
                      </a:r>
                      <a:r>
                        <a:rPr baseline="-16666"/>
                        <a:t>25</a:t>
                      </a:r>
                      <a:r>
                        <a:t>(1)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Voltage at 25 °C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0.76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baseline="13888"/>
                        <a:t>t</a:t>
                      </a:r>
                      <a:r>
                        <a:t>START</a:t>
                      </a:r>
                      <a:r>
                        <a:rPr baseline="44444"/>
                        <a:t>(2)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Startup time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μs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baseline="13888"/>
                        <a:t>T</a:t>
                      </a:r>
                      <a:r>
                        <a:t>S_temp</a:t>
                      </a:r>
                      <a:r>
                        <a:rPr baseline="44444"/>
                        <a:t>(2)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ADC sampling time when reading the temperature (1 °C accuracy)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spcBef>
                          <a:spcPts val="60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spcBef>
                          <a:spcPts val="600"/>
                        </a:spcBef>
                        <a:defRPr sz="1800"/>
                      </a:pPr>
                      <a:r>
                        <a:rPr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μs</a:t>
                      </a:r>
                      <a:endParaRPr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8706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oftware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4</a:t>
            </a:r>
            <a:r>
              <a:rPr lang="en-US" dirty="0"/>
              <a:t>. OBDH with ACS </a:t>
            </a:r>
            <a:r>
              <a:rPr lang="en-US" dirty="0" smtClean="0"/>
              <a:t>software architecture</a:t>
            </a:r>
            <a:endParaRPr dirty="0"/>
          </a:p>
        </p:txBody>
      </p:sp>
      <p:sp>
        <p:nvSpPr>
          <p:cNvPr id="21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 dirty="0"/>
          </a:p>
        </p:txBody>
      </p:sp>
      <p:sp>
        <p:nvSpPr>
          <p:cNvPr id="218" name="period"/>
          <p:cNvSpPr txBox="1"/>
          <p:nvPr/>
        </p:nvSpPr>
        <p:spPr>
          <a:xfrm>
            <a:off x="1732004" y="2294127"/>
            <a:ext cx="96157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period</a:t>
            </a:r>
          </a:p>
        </p:txBody>
      </p:sp>
      <p:sp>
        <p:nvSpPr>
          <p:cNvPr id="219" name="Línea"/>
          <p:cNvSpPr/>
          <p:nvPr/>
        </p:nvSpPr>
        <p:spPr>
          <a:xfrm>
            <a:off x="2210381" y="2838738"/>
            <a:ext cx="1" cy="826397"/>
          </a:xfrm>
          <a:prstGeom prst="line">
            <a:avLst/>
          </a:prstGeom>
          <a:ln w="12700">
            <a:solidFill>
              <a:schemeClr val="accent2">
                <a:hueOff val="-902888"/>
                <a:satOff val="-15377"/>
                <a:lumOff val="-1286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/>
            <a:endParaRPr/>
          </a:p>
        </p:txBody>
      </p:sp>
      <p:sp>
        <p:nvSpPr>
          <p:cNvPr id="220" name="tasks"/>
          <p:cNvSpPr txBox="1"/>
          <p:nvPr/>
        </p:nvSpPr>
        <p:spPr>
          <a:xfrm>
            <a:off x="7044853" y="2085350"/>
            <a:ext cx="82569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tasks</a:t>
            </a:r>
          </a:p>
        </p:txBody>
      </p:sp>
      <p:sp>
        <p:nvSpPr>
          <p:cNvPr id="221" name="Línea"/>
          <p:cNvSpPr/>
          <p:nvPr/>
        </p:nvSpPr>
        <p:spPr>
          <a:xfrm flipH="1">
            <a:off x="3118024" y="2573440"/>
            <a:ext cx="4392488" cy="1382399"/>
          </a:xfrm>
          <a:prstGeom prst="line">
            <a:avLst/>
          </a:prstGeom>
          <a:ln w="12700">
            <a:solidFill>
              <a:schemeClr val="accent2">
                <a:hueOff val="-902888"/>
                <a:satOff val="-15377"/>
                <a:lumOff val="-1286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/>
            <a:endParaRPr/>
          </a:p>
        </p:txBody>
      </p:sp>
      <p:sp>
        <p:nvSpPr>
          <p:cNvPr id="222" name="protected object"/>
          <p:cNvSpPr txBox="1"/>
          <p:nvPr/>
        </p:nvSpPr>
        <p:spPr>
          <a:xfrm>
            <a:off x="4123396" y="7957142"/>
            <a:ext cx="22831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protected object</a:t>
            </a:r>
          </a:p>
        </p:txBody>
      </p:sp>
      <p:sp>
        <p:nvSpPr>
          <p:cNvPr id="223" name="Línea"/>
          <p:cNvSpPr/>
          <p:nvPr/>
        </p:nvSpPr>
        <p:spPr>
          <a:xfrm>
            <a:off x="5216076" y="7068611"/>
            <a:ext cx="1" cy="882306"/>
          </a:xfrm>
          <a:prstGeom prst="line">
            <a:avLst/>
          </a:prstGeom>
          <a:ln w="12700">
            <a:solidFill>
              <a:schemeClr val="accent2">
                <a:hueOff val="-902888"/>
                <a:satOff val="-15377"/>
                <a:lumOff val="-1286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/>
            <a:endParaRPr/>
          </a:p>
        </p:txBody>
      </p:sp>
      <p:pic>
        <p:nvPicPr>
          <p:cNvPr id="224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840" y="3658784"/>
            <a:ext cx="7453885" cy="340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Línea"/>
          <p:cNvSpPr/>
          <p:nvPr/>
        </p:nvSpPr>
        <p:spPr>
          <a:xfrm flipH="1">
            <a:off x="7510511" y="2555251"/>
            <a:ext cx="1" cy="1388334"/>
          </a:xfrm>
          <a:prstGeom prst="line">
            <a:avLst/>
          </a:prstGeom>
          <a:ln w="12700">
            <a:solidFill>
              <a:schemeClr val="accent2">
                <a:hueOff val="-902888"/>
                <a:satOff val="-15377"/>
                <a:lumOff val="-1286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/>
            <a:endParaRPr/>
          </a:p>
        </p:txBody>
      </p:sp>
      <p:sp>
        <p:nvSpPr>
          <p:cNvPr id="12" name="Figura"/>
          <p:cNvSpPr/>
          <p:nvPr/>
        </p:nvSpPr>
        <p:spPr>
          <a:xfrm flipH="1">
            <a:off x="10690489" y="4438477"/>
            <a:ext cx="433495" cy="325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0" y="0"/>
                </a:moveTo>
                <a:lnTo>
                  <a:pt x="0" y="0"/>
                </a:lnTo>
                <a:lnTo>
                  <a:pt x="0" y="21600"/>
                </a:lnTo>
                <a:lnTo>
                  <a:pt x="13500" y="2160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C6D9F1"/>
          </a:solidFill>
          <a:ln w="3175" cap="flat">
            <a:solidFill>
              <a:srgbClr val="0080FF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1800" b="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3" name="Grupo"/>
          <p:cNvGrpSpPr/>
          <p:nvPr/>
        </p:nvGrpSpPr>
        <p:grpSpPr>
          <a:xfrm>
            <a:off x="9754076" y="6028928"/>
            <a:ext cx="1733975" cy="1083735"/>
            <a:chOff x="0" y="0"/>
            <a:chExt cx="1733974" cy="1083734"/>
          </a:xfrm>
        </p:grpSpPr>
        <p:sp>
          <p:nvSpPr>
            <p:cNvPr id="14" name="Figura"/>
            <p:cNvSpPr/>
            <p:nvPr/>
          </p:nvSpPr>
          <p:spPr>
            <a:xfrm>
              <a:off x="0" y="0"/>
              <a:ext cx="1733974" cy="135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688" y="21600"/>
                  </a:lnTo>
                  <a:lnTo>
                    <a:pt x="1991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 b="0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" name="Rectángulo"/>
            <p:cNvSpPr/>
            <p:nvPr/>
          </p:nvSpPr>
          <p:spPr>
            <a:xfrm>
              <a:off x="0" y="0"/>
              <a:ext cx="1733974" cy="1083734"/>
            </a:xfrm>
            <a:prstGeom prst="rect">
              <a:avLst/>
            </a:prstGeom>
            <a:solidFill>
              <a:srgbClr val="FFFF66"/>
            </a:solidFill>
            <a:ln w="12700" cap="flat">
              <a:solidFill>
                <a:srgbClr val="4A7EBB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 b="0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Figura"/>
            <p:cNvSpPr/>
            <p:nvPr/>
          </p:nvSpPr>
          <p:spPr>
            <a:xfrm>
              <a:off x="0" y="0"/>
              <a:ext cx="135467" cy="1083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700"/>
                  </a:lnTo>
                  <a:lnTo>
                    <a:pt x="21600" y="189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A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 b="0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Figura"/>
            <p:cNvSpPr/>
            <p:nvPr/>
          </p:nvSpPr>
          <p:spPr>
            <a:xfrm>
              <a:off x="1598506" y="0"/>
              <a:ext cx="135468" cy="1083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700"/>
                  </a:lnTo>
                  <a:lnTo>
                    <a:pt x="0" y="189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9993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 b="0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Figura"/>
            <p:cNvSpPr/>
            <p:nvPr/>
          </p:nvSpPr>
          <p:spPr>
            <a:xfrm>
              <a:off x="0" y="948266"/>
              <a:ext cx="1733974" cy="135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12" y="0"/>
                  </a:lnTo>
                  <a:lnTo>
                    <a:pt x="1688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CCC5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 b="0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Figura"/>
            <p:cNvSpPr/>
            <p:nvPr/>
          </p:nvSpPr>
          <p:spPr>
            <a:xfrm>
              <a:off x="0" y="0"/>
              <a:ext cx="1733974" cy="1083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8" y="2700"/>
                  </a:moveTo>
                  <a:lnTo>
                    <a:pt x="1688" y="18900"/>
                  </a:lnTo>
                  <a:lnTo>
                    <a:pt x="19912" y="18900"/>
                  </a:lnTo>
                  <a:lnTo>
                    <a:pt x="19912" y="2700"/>
                  </a:lnTo>
                  <a:close/>
                  <a:moveTo>
                    <a:pt x="0" y="0"/>
                  </a:moveTo>
                  <a:lnTo>
                    <a:pt x="1688" y="2700"/>
                  </a:lnTo>
                  <a:moveTo>
                    <a:pt x="0" y="21600"/>
                  </a:moveTo>
                  <a:lnTo>
                    <a:pt x="1688" y="18900"/>
                  </a:lnTo>
                  <a:moveTo>
                    <a:pt x="21600" y="21600"/>
                  </a:moveTo>
                  <a:lnTo>
                    <a:pt x="19912" y="18900"/>
                  </a:lnTo>
                  <a:moveTo>
                    <a:pt x="21600" y="0"/>
                  </a:moveTo>
                  <a:lnTo>
                    <a:pt x="19912" y="2700"/>
                  </a:lnTo>
                </a:path>
              </a:pathLst>
            </a:custGeom>
            <a:noFill/>
            <a:ln w="12700" cap="flat">
              <a:solidFill>
                <a:srgbClr val="4A7EBB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 b="0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" name="Serial"/>
            <p:cNvSpPr txBox="1"/>
            <p:nvPr/>
          </p:nvSpPr>
          <p:spPr>
            <a:xfrm>
              <a:off x="553122" y="352071"/>
              <a:ext cx="1045384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 b="0">
                  <a:solidFill>
                    <a:srgbClr val="164F86"/>
                  </a:solidFill>
                </a:defRPr>
              </a:lvl1pPr>
            </a:lstStyle>
            <a:p>
              <a:r>
                <a:rPr dirty="0"/>
                <a:t>Serial</a:t>
              </a:r>
            </a:p>
          </p:txBody>
        </p:sp>
      </p:grpSp>
      <p:grpSp>
        <p:nvGrpSpPr>
          <p:cNvPr id="21" name="Grupo"/>
          <p:cNvGrpSpPr/>
          <p:nvPr/>
        </p:nvGrpSpPr>
        <p:grpSpPr>
          <a:xfrm>
            <a:off x="9483143" y="3950797"/>
            <a:ext cx="2275843" cy="1137919"/>
            <a:chOff x="0" y="0"/>
            <a:chExt cx="2275841" cy="1300481"/>
          </a:xfrm>
        </p:grpSpPr>
        <p:sp>
          <p:nvSpPr>
            <p:cNvPr id="22" name="Figura"/>
            <p:cNvSpPr/>
            <p:nvPr/>
          </p:nvSpPr>
          <p:spPr>
            <a:xfrm>
              <a:off x="0" y="0"/>
              <a:ext cx="2275841" cy="1300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0"/>
                  </a:moveTo>
                  <a:lnTo>
                    <a:pt x="0" y="21600"/>
                  </a:lnTo>
                  <a:lnTo>
                    <a:pt x="1851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66"/>
            </a:solidFill>
            <a:ln w="12700" cap="flat">
              <a:solidFill>
                <a:srgbClr val="0080FF"/>
              </a:solidFill>
              <a:prstDash val="dash"/>
              <a:round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 b="0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" name="TTC"/>
            <p:cNvSpPr txBox="1"/>
            <p:nvPr/>
          </p:nvSpPr>
          <p:spPr>
            <a:xfrm>
              <a:off x="824055" y="460445"/>
              <a:ext cx="587688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 b="0">
                  <a:solidFill>
                    <a:srgbClr val="164F86"/>
                  </a:solidFill>
                </a:defRPr>
              </a:lvl1pPr>
            </a:lstStyle>
            <a:p>
              <a:r>
                <a:rPr lang="en-US" dirty="0"/>
                <a:t>ACS</a:t>
              </a:r>
            </a:p>
          </p:txBody>
        </p:sp>
      </p:grpSp>
      <p:grpSp>
        <p:nvGrpSpPr>
          <p:cNvPr id="24" name="Grupo"/>
          <p:cNvGrpSpPr/>
          <p:nvPr/>
        </p:nvGrpSpPr>
        <p:grpSpPr>
          <a:xfrm>
            <a:off x="10458503" y="4948807"/>
            <a:ext cx="325121" cy="1080121"/>
            <a:chOff x="0" y="0"/>
            <a:chExt cx="325120" cy="1140177"/>
          </a:xfrm>
        </p:grpSpPr>
        <p:sp>
          <p:nvSpPr>
            <p:cNvPr id="25" name="Línea"/>
            <p:cNvSpPr/>
            <p:nvPr/>
          </p:nvSpPr>
          <p:spPr>
            <a:xfrm flipH="1">
              <a:off x="158044" y="164817"/>
              <a:ext cx="4516" cy="975361"/>
            </a:xfrm>
            <a:prstGeom prst="line">
              <a:avLst/>
            </a:prstGeom>
            <a:noFill/>
            <a:ln w="25400" cap="flat">
              <a:solidFill>
                <a:srgbClr val="4F81BD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b="0">
                  <a:solidFill>
                    <a:srgbClr val="005493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Figura"/>
            <p:cNvSpPr/>
            <p:nvPr/>
          </p:nvSpPr>
          <p:spPr>
            <a:xfrm rot="16200000" flipH="1">
              <a:off x="-54187" y="54186"/>
              <a:ext cx="433494" cy="325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3500" y="21600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C6D9F1"/>
            </a:solidFill>
            <a:ln w="3175" cap="flat">
              <a:solidFill>
                <a:srgbClr val="0080FF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 b="0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7" name="Host terminal"/>
          <p:cNvSpPr/>
          <p:nvPr/>
        </p:nvSpPr>
        <p:spPr>
          <a:xfrm>
            <a:off x="9755663" y="8045152"/>
            <a:ext cx="1866478" cy="1270001"/>
          </a:xfrm>
          <a:prstGeom prst="roundRect">
            <a:avLst>
              <a:gd name="adj" fmla="val 15000"/>
            </a:avLst>
          </a:prstGeom>
          <a:solidFill>
            <a:srgbClr val="FEFF7E"/>
          </a:solidFill>
          <a:ln w="3175" cap="flat">
            <a:solidFill>
              <a:schemeClr val="accent1">
                <a:hueOff val="114395"/>
                <a:lumOff val="-24975"/>
              </a:schemeClr>
            </a:solidFill>
            <a:prstDash val="solid"/>
            <a:round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1800" b="0">
                <a:solidFill>
                  <a:srgbClr val="164F86"/>
                </a:solidFill>
              </a:defRPr>
            </a:lvl1pPr>
          </a:lstStyle>
          <a:p>
            <a:r>
              <a:t>Host terminal</a:t>
            </a:r>
          </a:p>
        </p:txBody>
      </p:sp>
      <p:sp>
        <p:nvSpPr>
          <p:cNvPr id="28" name="Línea de conexión"/>
          <p:cNvSpPr/>
          <p:nvPr/>
        </p:nvSpPr>
        <p:spPr>
          <a:xfrm>
            <a:off x="10638334" y="7109048"/>
            <a:ext cx="30518" cy="968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 cap="flat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</a:ln>
          <a:effectLst/>
        </p:spPr>
        <p:txBody>
          <a:bodyPr/>
          <a:lstStyle/>
          <a:p>
            <a:endParaRPr/>
          </a:p>
        </p:txBody>
      </p:sp>
      <p:sp>
        <p:nvSpPr>
          <p:cNvPr id="29" name="Línea"/>
          <p:cNvSpPr/>
          <p:nvPr/>
        </p:nvSpPr>
        <p:spPr>
          <a:xfrm>
            <a:off x="7510511" y="2573440"/>
            <a:ext cx="3613473" cy="1370145"/>
          </a:xfrm>
          <a:prstGeom prst="line">
            <a:avLst/>
          </a:prstGeom>
          <a:ln w="12700">
            <a:solidFill>
              <a:schemeClr val="accent2">
                <a:hueOff val="-902888"/>
                <a:satOff val="-15377"/>
                <a:lumOff val="-1286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/>
            <a:endParaRPr/>
          </a:p>
        </p:txBody>
      </p:sp>
      <p:sp>
        <p:nvSpPr>
          <p:cNvPr id="30" name="period"/>
          <p:cNvSpPr txBox="1"/>
          <p:nvPr/>
        </p:nvSpPr>
        <p:spPr>
          <a:xfrm>
            <a:off x="9670752" y="2318667"/>
            <a:ext cx="96157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period</a:t>
            </a:r>
          </a:p>
        </p:txBody>
      </p:sp>
      <p:sp>
        <p:nvSpPr>
          <p:cNvPr id="31" name="Línea"/>
          <p:cNvSpPr/>
          <p:nvPr/>
        </p:nvSpPr>
        <p:spPr>
          <a:xfrm>
            <a:off x="10149129" y="2898275"/>
            <a:ext cx="1" cy="826397"/>
          </a:xfrm>
          <a:prstGeom prst="line">
            <a:avLst/>
          </a:prstGeom>
          <a:ln w="12700">
            <a:solidFill>
              <a:schemeClr val="accent2">
                <a:hueOff val="-902888"/>
                <a:satOff val="-15377"/>
                <a:lumOff val="-1286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/>
            <a:endParaRPr/>
          </a:p>
        </p:txBody>
      </p:sp>
      <p:grpSp>
        <p:nvGrpSpPr>
          <p:cNvPr id="32" name="Grupo"/>
          <p:cNvGrpSpPr/>
          <p:nvPr/>
        </p:nvGrpSpPr>
        <p:grpSpPr>
          <a:xfrm>
            <a:off x="9598744" y="3716307"/>
            <a:ext cx="1117933" cy="512422"/>
            <a:chOff x="0" y="0"/>
            <a:chExt cx="1517227" cy="650241"/>
          </a:xfrm>
        </p:grpSpPr>
        <p:sp>
          <p:nvSpPr>
            <p:cNvPr id="33" name="Óvalo"/>
            <p:cNvSpPr/>
            <p:nvPr/>
          </p:nvSpPr>
          <p:spPr>
            <a:xfrm>
              <a:off x="0" y="0"/>
              <a:ext cx="1517227" cy="650241"/>
            </a:xfrm>
            <a:prstGeom prst="ellipse">
              <a:avLst/>
            </a:prstGeom>
            <a:solidFill>
              <a:srgbClr val="FFFFFF"/>
            </a:solidFill>
            <a:ln w="3175" cap="flat">
              <a:solidFill>
                <a:srgbClr val="4A7EBB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 b="0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" name="1 s"/>
            <p:cNvSpPr txBox="1"/>
            <p:nvPr/>
          </p:nvSpPr>
          <p:spPr>
            <a:xfrm>
              <a:off x="586363" y="84278"/>
              <a:ext cx="708688" cy="4816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 b="0">
                  <a:solidFill>
                    <a:srgbClr val="164F86"/>
                  </a:solidFill>
                </a:defRPr>
              </a:lvl1pPr>
            </a:lstStyle>
            <a:p>
              <a:r>
                <a:rPr lang="en-US" dirty="0"/>
                <a:t>2 </a:t>
              </a:r>
              <a:r>
                <a:rPr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5539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Laboratory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Laboratory</a:t>
            </a:r>
          </a:p>
        </p:txBody>
      </p:sp>
      <p:sp>
        <p:nvSpPr>
          <p:cNvPr id="212" name="4. Tasking housekeeping syst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400" dirty="0" smtClean="0"/>
              <a:t>OBDH with ACS tasking system</a:t>
            </a:r>
            <a:endParaRPr sz="4400" dirty="0"/>
          </a:p>
        </p:txBody>
      </p:sp>
      <p:sp>
        <p:nvSpPr>
          <p:cNvPr id="213" name="Add two tasks for better structur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Include three tasks:</a:t>
            </a:r>
            <a:endParaRPr dirty="0"/>
          </a:p>
          <a:p>
            <a:pPr lvl="1"/>
            <a:r>
              <a:rPr dirty="0"/>
              <a:t>Housekeeping</a:t>
            </a:r>
          </a:p>
          <a:p>
            <a:pPr lvl="2"/>
            <a:r>
              <a:rPr dirty="0"/>
              <a:t>read a sensor (OBC_T)</a:t>
            </a:r>
          </a:p>
          <a:p>
            <a:pPr lvl="1"/>
            <a:r>
              <a:rPr dirty="0"/>
              <a:t>TTC</a:t>
            </a:r>
          </a:p>
          <a:p>
            <a:pPr lvl="2"/>
            <a:r>
              <a:rPr dirty="0"/>
              <a:t>display the sensor value </a:t>
            </a:r>
            <a:r>
              <a:rPr lang="en-US" dirty="0"/>
              <a:t>using semi-hosting</a:t>
            </a:r>
          </a:p>
          <a:p>
            <a:pPr lvl="1"/>
            <a:r>
              <a:rPr lang="en-US" dirty="0"/>
              <a:t>ACS</a:t>
            </a:r>
          </a:p>
          <a:p>
            <a:pPr lvl="2"/>
            <a:r>
              <a:rPr lang="en-US" dirty="0"/>
              <a:t>control the attitude of the satellite</a:t>
            </a:r>
          </a:p>
          <a:p>
            <a:r>
              <a:rPr lang="en-US" dirty="0"/>
              <a:t>Host computer runs Simulink model of the environment</a:t>
            </a:r>
          </a:p>
          <a:p>
            <a:pPr lvl="1"/>
            <a:r>
              <a:rPr lang="en-US" dirty="0"/>
              <a:t>Host and target interchange sensor readings and actuator </a:t>
            </a:r>
            <a:r>
              <a:rPr lang="en-US" dirty="0" smtClean="0"/>
              <a:t>outputs </a:t>
            </a:r>
            <a:r>
              <a:rPr lang="en-US" dirty="0"/>
              <a:t>by serial line</a:t>
            </a:r>
          </a:p>
        </p:txBody>
      </p:sp>
      <p:sp>
        <p:nvSpPr>
          <p:cNvPr id="21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1000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UPMSat-2</a:t>
            </a:r>
            <a:endParaRPr lang="es-ES_tradnl" dirty="0"/>
          </a:p>
        </p:txBody>
      </p:sp>
      <p:pic>
        <p:nvPicPr>
          <p:cNvPr id="3" name="UPMSat2.jpg" descr="UPMSat2.jpg"/>
          <p:cNvPicPr>
            <a:picLocks noChangeAspect="1"/>
          </p:cNvPicPr>
          <p:nvPr/>
        </p:nvPicPr>
        <p:blipFill>
          <a:blip r:embed="rId2"/>
          <a:srcRect l="20004" r="20004"/>
          <a:stretch>
            <a:fillRect/>
          </a:stretch>
        </p:blipFill>
        <p:spPr>
          <a:xfrm>
            <a:off x="6922992" y="2965977"/>
            <a:ext cx="4459094" cy="5255361"/>
          </a:xfrm>
          <a:prstGeom prst="rect">
            <a:avLst/>
          </a:prstGeom>
        </p:spPr>
      </p:pic>
      <p:sp>
        <p:nvSpPr>
          <p:cNvPr id="4" name="Experimental micro-satellite…"/>
          <p:cNvSpPr txBox="1">
            <a:spLocks/>
          </p:cNvSpPr>
          <p:nvPr/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17500" marR="0" indent="-317500" algn="l" defTabSz="584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622300" marR="0" indent="-304800" algn="l" defTabSz="584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952500" marR="0" indent="-381000" algn="l" defTabSz="584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1206500" marR="0" indent="-381000" algn="l" defTabSz="584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Tx/>
              <a:buChar char="•"/>
              <a:tabLst/>
              <a:defRPr sz="36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1460500" marR="0" indent="-381000" algn="l" defTabSz="584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Tx/>
              <a:buChar char="•"/>
              <a:tabLst/>
              <a:defRPr sz="36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1714500" marR="0" indent="-381000" algn="l" defTabSz="584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Tx/>
              <a:buChar char="•"/>
              <a:tabLst/>
              <a:defRPr sz="36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1968500" marR="0" indent="-381000" algn="l" defTabSz="584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Tx/>
              <a:buChar char="•"/>
              <a:tabLst/>
              <a:defRPr sz="36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2222500" marR="0" indent="-381000" algn="l" defTabSz="584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Tx/>
              <a:buChar char="•"/>
              <a:tabLst/>
              <a:defRPr sz="36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2476500" marR="0" indent="-381000" algn="l" defTabSz="584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Tx/>
              <a:buChar char="•"/>
              <a:tabLst/>
              <a:defRPr sz="36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253999" indent="-253999">
              <a:defRPr sz="2800"/>
            </a:pPr>
            <a:r>
              <a:rPr lang="es-ES_tradnl" sz="2800"/>
              <a:t>Experimental micro-satellite</a:t>
            </a:r>
          </a:p>
          <a:p>
            <a:pPr marL="677333" lvl="1" indent="-296333">
              <a:defRPr sz="2800"/>
            </a:pPr>
            <a:r>
              <a:rPr lang="es-ES_tradnl" sz="2800"/>
              <a:t>0.50 × 0.50 × 0.60 m, 50 kg</a:t>
            </a:r>
          </a:p>
          <a:p>
            <a:pPr marL="677333" lvl="1" indent="-296333">
              <a:defRPr sz="2800"/>
            </a:pPr>
            <a:r>
              <a:rPr lang="es-ES_tradnl" sz="2800"/>
              <a:t>sun-synchronous orbit</a:t>
            </a:r>
          </a:p>
          <a:p>
            <a:pPr marL="1058333" lvl="2" indent="-296333">
              <a:defRPr sz="2800"/>
            </a:pPr>
            <a:r>
              <a:rPr lang="es-ES_tradnl" sz="2800"/>
              <a:t>700 km, 98 min period</a:t>
            </a:r>
          </a:p>
          <a:p>
            <a:pPr marL="677333" lvl="1" indent="-296333">
              <a:defRPr sz="2800"/>
            </a:pPr>
            <a:r>
              <a:rPr lang="es-ES_tradnl" sz="2800"/>
              <a:t> powered by solar panels</a:t>
            </a:r>
          </a:p>
          <a:p>
            <a:pPr marL="677333" lvl="1" indent="-296333">
              <a:defRPr sz="2800"/>
            </a:pPr>
            <a:r>
              <a:rPr lang="es-ES_tradnl" sz="2800"/>
              <a:t>VHF radio dual link 400 MHz</a:t>
            </a:r>
          </a:p>
          <a:p>
            <a:pPr marL="296333" indent="-296333">
              <a:defRPr sz="2800"/>
            </a:pPr>
            <a:r>
              <a:rPr lang="es-ES_tradnl" sz="2800"/>
              <a:t>Dipole antenna on top face</a:t>
            </a:r>
          </a:p>
          <a:p>
            <a:pPr marL="677333" lvl="1" indent="-296333">
              <a:defRPr sz="2800"/>
            </a:pPr>
            <a:r>
              <a:rPr lang="es-ES_tradnl" sz="2800"/>
              <a:t>must be visible from Earth at all times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42279265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Laboratory k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Laboratory kit</a:t>
            </a:r>
          </a:p>
        </p:txBody>
      </p:sp>
      <p:sp>
        <p:nvSpPr>
          <p:cNvPr id="12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867007" y="9321800"/>
            <a:ext cx="199035" cy="2794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122" name="platform.jpg" descr="platfor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47" y="2488590"/>
            <a:ext cx="6772909" cy="584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architecture.png" descr="architect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99" y="2488590"/>
            <a:ext cx="4548734" cy="584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Attitude</a:t>
            </a:r>
            <a:r>
              <a:rPr lang="es-ES_tradnl" dirty="0"/>
              <a:t> control </a:t>
            </a:r>
            <a:r>
              <a:rPr lang="es-ES_tradnl" dirty="0" err="1"/>
              <a:t>frames</a:t>
            </a:r>
            <a:endParaRPr lang="es-ES_tradnl" dirty="0"/>
          </a:p>
        </p:txBody>
      </p:sp>
      <p:sp>
        <p:nvSpPr>
          <p:cNvPr id="3" name="Body reference frame XYZ…"/>
          <p:cNvSpPr txBox="1">
            <a:spLocks/>
          </p:cNvSpPr>
          <p:nvPr/>
        </p:nvSpPr>
        <p:spPr>
          <a:xfrm>
            <a:off x="952500" y="2597150"/>
            <a:ext cx="5334000" cy="6286500"/>
          </a:xfrm>
          <a:prstGeom prst="rect">
            <a:avLst/>
          </a:prstGeom>
        </p:spPr>
        <p:txBody>
          <a:bodyPr anchor="t"/>
          <a:lstStyle>
            <a:lvl1pPr marL="317500" marR="0" indent="-317500" algn="l" defTabSz="584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622300" marR="0" indent="-304800" algn="l" defTabSz="584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952500" marR="0" indent="-381000" algn="l" defTabSz="584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1206500" marR="0" indent="-381000" algn="l" defTabSz="584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Tx/>
              <a:buChar char="•"/>
              <a:tabLst/>
              <a:defRPr sz="36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1460500" marR="0" indent="-381000" algn="l" defTabSz="584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Tx/>
              <a:buChar char="•"/>
              <a:tabLst/>
              <a:defRPr sz="36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1714500" marR="0" indent="-381000" algn="l" defTabSz="584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Tx/>
              <a:buChar char="•"/>
              <a:tabLst/>
              <a:defRPr sz="36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1968500" marR="0" indent="-381000" algn="l" defTabSz="584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Tx/>
              <a:buChar char="•"/>
              <a:tabLst/>
              <a:defRPr sz="36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2222500" marR="0" indent="-381000" algn="l" defTabSz="584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Tx/>
              <a:buChar char="•"/>
              <a:tabLst/>
              <a:defRPr sz="36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2476500" marR="0" indent="-381000" algn="l" defTabSz="584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Tx/>
              <a:buChar char="•"/>
              <a:tabLst/>
              <a:defRPr sz="36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296333" indent="-296333">
              <a:defRPr sz="2800"/>
            </a:pPr>
            <a:r>
              <a:rPr lang="es-ES_tradnl" sz="2800"/>
              <a:t>Body reference frame XYZ</a:t>
            </a:r>
          </a:p>
          <a:p>
            <a:pPr marL="677333" lvl="1" indent="-296333">
              <a:defRPr sz="2800"/>
            </a:pPr>
            <a:r>
              <a:rPr lang="es-ES_tradnl" sz="2800"/>
              <a:t>antenna on Z axis</a:t>
            </a:r>
          </a:p>
          <a:p>
            <a:pPr marL="296333" indent="-296333">
              <a:defRPr sz="2800"/>
            </a:pPr>
            <a:r>
              <a:rPr lang="es-ES_tradnl" sz="2800"/>
              <a:t>Orbital reference frame X</a:t>
            </a:r>
            <a:r>
              <a:rPr lang="es-ES_tradnl" sz="2300" baseline="-5999"/>
              <a:t>0</a:t>
            </a:r>
            <a:r>
              <a:rPr lang="es-ES_tradnl" sz="2800"/>
              <a:t>Y</a:t>
            </a:r>
            <a:r>
              <a:rPr lang="es-ES_tradnl" sz="2800" baseline="-5999"/>
              <a:t>0</a:t>
            </a:r>
            <a:r>
              <a:rPr lang="es-ES_tradnl" sz="2800"/>
              <a:t>Z</a:t>
            </a:r>
            <a:r>
              <a:rPr lang="es-ES_tradnl" sz="2800" baseline="-5999"/>
              <a:t>0</a:t>
            </a:r>
          </a:p>
          <a:p>
            <a:pPr marL="677333" lvl="1" indent="-296333">
              <a:defRPr sz="2800"/>
            </a:pPr>
            <a:r>
              <a:rPr lang="es-ES_tradnl" sz="2800"/>
              <a:t>inertial for short intervals</a:t>
            </a:r>
          </a:p>
          <a:p>
            <a:pPr marL="296333" indent="-296333">
              <a:defRPr sz="2800"/>
            </a:pPr>
            <a:r>
              <a:rPr lang="es-ES_tradnl" sz="2800"/>
              <a:t>Attitude reference</a:t>
            </a:r>
          </a:p>
          <a:p>
            <a:pPr marL="677333" lvl="1" indent="-296333">
              <a:defRPr sz="2800"/>
            </a:pPr>
            <a:r>
              <a:rPr lang="es-ES_tradnl" sz="2800"/>
              <a:t>align Z with Z</a:t>
            </a:r>
            <a:r>
              <a:rPr lang="es-ES_tradnl" sz="2800" baseline="-5999"/>
              <a:t>0</a:t>
            </a:r>
          </a:p>
          <a:p>
            <a:pPr marL="690217" lvl="1" indent="-309217">
              <a:defRPr sz="2800"/>
            </a:pPr>
            <a:r>
              <a:rPr lang="es-ES_tradnl" sz="2800"/>
              <a:t>slow rotation</a:t>
            </a:r>
            <a:r>
              <a:rPr lang="es-ES_tradnl" sz="2800" baseline="-5999"/>
              <a:t> </a:t>
            </a:r>
            <a:r>
              <a:rPr lang="es-ES_tradnl" sz="2800"/>
              <a:t>around Z</a:t>
            </a:r>
            <a:endParaRPr lang="es-ES_tradnl" sz="2800" dirty="0"/>
          </a:p>
        </p:txBody>
      </p:sp>
      <p:pic>
        <p:nvPicPr>
          <p:cNvPr id="4" name="frames.pdf" descr="frames.pdf"/>
          <p:cNvPicPr>
            <a:picLocks noChangeAspect="1"/>
          </p:cNvPicPr>
          <p:nvPr/>
        </p:nvPicPr>
        <p:blipFill>
          <a:blip r:embed="rId2"/>
          <a:srcRect l="5662"/>
          <a:stretch>
            <a:fillRect/>
          </a:stretch>
        </p:blipFill>
        <p:spPr>
          <a:xfrm>
            <a:off x="6286500" y="2597150"/>
            <a:ext cx="6039923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466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Magnetic</a:t>
            </a:r>
            <a:r>
              <a:rPr lang="es-ES_tradnl" dirty="0"/>
              <a:t> </a:t>
            </a:r>
            <a:r>
              <a:rPr lang="es-ES_tradnl" dirty="0" err="1"/>
              <a:t>attitude</a:t>
            </a:r>
            <a:r>
              <a:rPr lang="es-ES_tradnl" dirty="0"/>
              <a:t> control</a:t>
            </a:r>
          </a:p>
        </p:txBody>
      </p:sp>
      <p:pic>
        <p:nvPicPr>
          <p:cNvPr id="3" name="magnetic-control.pdf" descr="magnetic-control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2522624"/>
            <a:ext cx="10160000" cy="66394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71952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88999" y="9311521"/>
            <a:ext cx="835165" cy="287258"/>
          </a:xfrm>
        </p:spPr>
        <p:txBody>
          <a:bodyPr/>
          <a:lstStyle/>
          <a:p>
            <a:r>
              <a:rPr lang="en-US" dirty="0"/>
              <a:t>Laboratory</a:t>
            </a:r>
            <a:endParaRPr lang="es-ES_tradn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Magnetometers</a:t>
            </a:r>
            <a:r>
              <a:rPr lang="es-ES_tradnl" dirty="0"/>
              <a:t> / </a:t>
            </a:r>
            <a:r>
              <a:rPr lang="es-ES_tradnl" dirty="0" err="1"/>
              <a:t>magnetorquers</a:t>
            </a:r>
            <a:endParaRPr lang="es-ES_trad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89000" y="1636440"/>
            <a:ext cx="11176000" cy="7493000"/>
          </a:xfrm>
        </p:spPr>
        <p:txBody>
          <a:bodyPr/>
          <a:lstStyle/>
          <a:p>
            <a:pPr marL="381000" indent="-381000">
              <a:defRPr sz="3600"/>
            </a:pPr>
            <a:r>
              <a:rPr lang="en-US" dirty="0"/>
              <a:t>Magnetometers provide a measurement of the Earth's magnetic field components in the body frame</a:t>
            </a:r>
          </a:p>
          <a:p>
            <a:pPr marL="1333500" lvl="2" indent="-571500">
              <a:defRPr sz="3600"/>
            </a:pPr>
            <a:r>
              <a:rPr lang="en-US" b="1" dirty="0">
                <a:latin typeface="Times"/>
                <a:ea typeface="Times"/>
                <a:cs typeface="Times"/>
                <a:sym typeface="Times"/>
              </a:rPr>
              <a:t>b</a:t>
            </a:r>
            <a:r>
              <a:rPr lang="en-US" dirty="0"/>
              <a:t> : magnetic field vector</a:t>
            </a:r>
          </a:p>
          <a:p>
            <a:pPr>
              <a:defRPr sz="3600"/>
            </a:pPr>
            <a:r>
              <a:rPr lang="en-US" dirty="0"/>
              <a:t>Magnetorquers generate a control torque normal to the orbit</a:t>
            </a:r>
          </a:p>
          <a:p>
            <a:pPr marL="1058333" lvl="2" indent="-296333">
              <a:defRPr sz="3600"/>
            </a:pPr>
            <a:r>
              <a:rPr lang="en-US" b="1" dirty="0">
                <a:latin typeface="Times"/>
                <a:ea typeface="Times"/>
                <a:cs typeface="Times"/>
                <a:sym typeface="Times"/>
              </a:rPr>
              <a:t>m</a:t>
            </a:r>
            <a:r>
              <a:rPr lang="en-US" dirty="0"/>
              <a:t>: 	magnetic moment vector</a:t>
            </a:r>
          </a:p>
          <a:p>
            <a:pPr marL="1439333" lvl="3" indent="-296333">
              <a:defRPr sz="3600"/>
            </a:pPr>
            <a:r>
              <a:rPr lang="en-US" dirty="0"/>
              <a:t>proportional to the current in each </a:t>
            </a:r>
            <a:r>
              <a:rPr lang="en-US" dirty="0" err="1"/>
              <a:t>magnetorquer</a:t>
            </a:r>
            <a:r>
              <a:rPr lang="en-US" dirty="0"/>
              <a:t> coil</a:t>
            </a:r>
          </a:p>
          <a:p>
            <a:pPr marL="1820333" lvl="4" indent="-296333">
              <a:defRPr sz="3600">
                <a:latin typeface="Times"/>
                <a:ea typeface="Times"/>
                <a:cs typeface="Times"/>
                <a:sym typeface="Times"/>
              </a:defRPr>
            </a:pPr>
            <a:r>
              <a:rPr lang="en-US" dirty="0"/>
              <a:t>m</a:t>
            </a:r>
            <a:r>
              <a:rPr lang="en-US" baseline="-5999" dirty="0"/>
              <a:t>i</a:t>
            </a:r>
            <a:r>
              <a:rPr lang="en-US" dirty="0"/>
              <a:t> = </a:t>
            </a:r>
            <a:r>
              <a:rPr lang="en-US" i="1" dirty="0" err="1"/>
              <a:t>AN·I</a:t>
            </a:r>
            <a:r>
              <a:rPr lang="en-US" i="1" baseline="-5999" dirty="0" err="1"/>
              <a:t>i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463509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Validation ste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Validation steps</a:t>
            </a:r>
            <a:r>
              <a:rPr lang="en-US" dirty="0"/>
              <a:t>: Model-in-the-loop</a:t>
            </a:r>
            <a:endParaRPr dirty="0"/>
          </a:p>
        </p:txBody>
      </p:sp>
      <p:sp>
        <p:nvSpPr>
          <p:cNvPr id="210" name="Aim: TRL 8 (flight qualified)…"/>
          <p:cNvSpPr txBox="1">
            <a:spLocks noGrp="1"/>
          </p:cNvSpPr>
          <p:nvPr>
            <p:ph type="body" sz="half" idx="1"/>
          </p:nvPr>
        </p:nvSpPr>
        <p:spPr>
          <a:xfrm>
            <a:off x="889002" y="1650999"/>
            <a:ext cx="11160344" cy="7493001"/>
          </a:xfrm>
          <a:prstGeom prst="rect">
            <a:avLst/>
          </a:prstGeom>
        </p:spPr>
        <p:txBody>
          <a:bodyPr/>
          <a:lstStyle/>
          <a:p>
            <a:r>
              <a:rPr sz="4000" dirty="0"/>
              <a:t>Preliminary validation of control algorithm</a:t>
            </a:r>
            <a:endParaRPr lang="en-US" sz="4000" dirty="0"/>
          </a:p>
          <a:p>
            <a:r>
              <a:rPr lang="en-US" sz="4000" dirty="0"/>
              <a:t>Use a model of the ACS, together with models of the space environment and the spacecraft dynamics, to assess the validity of the control law and the design parameters.</a:t>
            </a:r>
          </a:p>
          <a:p>
            <a:r>
              <a:rPr lang="en-US" sz="4000" dirty="0"/>
              <a:t>Usually carried out by a control engineer using a simulation  tool.</a:t>
            </a:r>
          </a:p>
          <a:p>
            <a:pPr lvl="1"/>
            <a:r>
              <a:rPr lang="en-US" sz="3400" dirty="0"/>
              <a:t>Simulink is commonly used for ACS development.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4867847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888999" y="9311521"/>
            <a:ext cx="835165" cy="287258"/>
          </a:xfrm>
        </p:spPr>
        <p:txBody>
          <a:bodyPr/>
          <a:lstStyle/>
          <a:p>
            <a:r>
              <a:rPr lang="en-US" dirty="0"/>
              <a:t>Laboratory</a:t>
            </a:r>
            <a:endParaRPr lang="es-ES_trad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ACS MIL (</a:t>
            </a:r>
            <a:r>
              <a:rPr lang="es-ES_tradnl" dirty="0" err="1"/>
              <a:t>Model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Loop</a:t>
            </a:r>
            <a:r>
              <a:rPr lang="es-ES_tradnl" dirty="0"/>
              <a:t>) </a:t>
            </a:r>
            <a:r>
              <a:rPr lang="es-ES_tradnl" dirty="0" err="1"/>
              <a:t>validation</a:t>
            </a:r>
            <a:endParaRPr lang="es-ES_tradnl" dirty="0"/>
          </a:p>
        </p:txBody>
      </p:sp>
      <p:pic>
        <p:nvPicPr>
          <p:cNvPr id="5" name="simulation-model.pdf" descr="simulation-model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168" y="2603500"/>
            <a:ext cx="8122931" cy="590938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92131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Angular </a:t>
            </a:r>
            <a:r>
              <a:rPr lang="es-ES_tradnl" dirty="0" err="1"/>
              <a:t>velocity</a:t>
            </a:r>
            <a:r>
              <a:rPr lang="es-ES_tradnl" dirty="0"/>
              <a:t> </a:t>
            </a:r>
            <a:r>
              <a:rPr lang="es-ES_tradnl" dirty="0" err="1"/>
              <a:t>stabilization</a:t>
            </a:r>
            <a:endParaRPr lang="es-ES_tradnl" dirty="0"/>
          </a:p>
        </p:txBody>
      </p:sp>
      <p:pic>
        <p:nvPicPr>
          <p:cNvPr id="5" name="angular.png" descr="angul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603500"/>
            <a:ext cx="12192000" cy="58796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5330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57784" y="196280"/>
            <a:ext cx="11176000" cy="1270000"/>
          </a:xfrm>
        </p:spPr>
        <p:txBody>
          <a:bodyPr/>
          <a:lstStyle/>
          <a:p>
            <a:r>
              <a:rPr lang="en-US" dirty="0"/>
              <a:t>Simulink model</a:t>
            </a:r>
            <a:endParaRPr lang="es-ES_trad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89000" y="1636440"/>
            <a:ext cx="11176000" cy="1584176"/>
          </a:xfrm>
        </p:spPr>
        <p:txBody>
          <a:bodyPr/>
          <a:lstStyle/>
          <a:p>
            <a:pPr>
              <a:defRPr sz="3600"/>
            </a:pPr>
            <a:r>
              <a:rPr lang="en-US" dirty="0"/>
              <a:t>Run </a:t>
            </a:r>
            <a:r>
              <a:rPr lang="en-US" dirty="0" err="1"/>
              <a:t>matlab</a:t>
            </a:r>
            <a:r>
              <a:rPr lang="en-US" dirty="0"/>
              <a:t> and open </a:t>
            </a:r>
            <a:r>
              <a:rPr lang="en-US" dirty="0" err="1"/>
              <a:t>ACS.slx</a:t>
            </a:r>
            <a:r>
              <a:rPr lang="en-US" dirty="0"/>
              <a:t> from directory </a:t>
            </a:r>
            <a:r>
              <a:rPr lang="en-US" dirty="0" smtClean="0"/>
              <a:t>LAB7/ACS</a:t>
            </a:r>
            <a:r>
              <a:rPr lang="en-US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24" y="3148608"/>
            <a:ext cx="10058400" cy="55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633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Simulink model</a:t>
            </a:r>
            <a:endParaRPr lang="es-ES_trad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89000" y="1636440"/>
            <a:ext cx="11176000" cy="1584176"/>
          </a:xfrm>
        </p:spPr>
        <p:txBody>
          <a:bodyPr/>
          <a:lstStyle/>
          <a:p>
            <a:pPr>
              <a:defRPr sz="3600"/>
            </a:pPr>
            <a:r>
              <a:rPr lang="en-US" dirty="0"/>
              <a:t>Navigate to nominal attitude control.</a:t>
            </a:r>
          </a:p>
          <a:p>
            <a:pPr>
              <a:defRPr sz="3600"/>
            </a:pPr>
            <a:r>
              <a:rPr lang="en-US" dirty="0"/>
              <a:t>Simulate and verify angular velocity stabilization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24" y="3364632"/>
            <a:ext cx="10058400" cy="55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451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Validation ste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Validation steps</a:t>
            </a:r>
            <a:r>
              <a:rPr lang="en-US" dirty="0"/>
              <a:t>: Processor-in-the-loop</a:t>
            </a:r>
            <a:endParaRPr dirty="0"/>
          </a:p>
        </p:txBody>
      </p:sp>
      <p:sp>
        <p:nvSpPr>
          <p:cNvPr id="210" name="Aim: TRL 8 (flight qualified)…"/>
          <p:cNvSpPr txBox="1">
            <a:spLocks noGrp="1"/>
          </p:cNvSpPr>
          <p:nvPr>
            <p:ph type="body" sz="half" idx="1"/>
          </p:nvPr>
        </p:nvSpPr>
        <p:spPr>
          <a:xfrm>
            <a:off x="889002" y="1650999"/>
            <a:ext cx="11160344" cy="7493001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A further step to full validation is running the control software on actual hardware, while still using simulation models of the sensors, actuators, and spacecraft dynamics.</a:t>
            </a:r>
          </a:p>
          <a:p>
            <a:r>
              <a:rPr lang="en-US" sz="3200" dirty="0"/>
              <a:t>A software validation facility (SVF) uses an auxiliary computer, linked to the OBC by a serial line, to run a simulation model of the Earth's magnetic field and the satellite dynamics.</a:t>
            </a:r>
          </a:p>
          <a:p>
            <a:pPr lvl="1"/>
            <a:r>
              <a:rPr lang="en-US" sz="2800" dirty="0"/>
              <a:t>In this way, engineering values (Nm and T) can be interchanged.</a:t>
            </a:r>
          </a:p>
          <a:p>
            <a:r>
              <a:rPr lang="en-US" sz="3200" dirty="0"/>
              <a:t>The code of the control algorithm is generated with the Simulink Code Generator, and compiled and linked with the on-board software using the GNAT development environment.</a:t>
            </a:r>
          </a:p>
          <a:p>
            <a:r>
              <a:rPr lang="en-US" sz="3200" dirty="0"/>
              <a:t>F</a:t>
            </a:r>
            <a:r>
              <a:rPr sz="3200" dirty="0"/>
              <a:t>unctional &amp; real-time </a:t>
            </a:r>
            <a:r>
              <a:rPr sz="3200" dirty="0" err="1"/>
              <a:t>behaviour</a:t>
            </a:r>
            <a:r>
              <a:rPr lang="en-US" sz="3200" dirty="0"/>
              <a:t> can be validated.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0009032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Simulink model for code generation</a:t>
            </a:r>
            <a:endParaRPr lang="es-ES_trad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89000" y="1636440"/>
            <a:ext cx="11176000" cy="1584176"/>
          </a:xfrm>
        </p:spPr>
        <p:txBody>
          <a:bodyPr/>
          <a:lstStyle/>
          <a:p>
            <a:pPr>
              <a:defRPr sz="3600"/>
            </a:pPr>
            <a:r>
              <a:rPr lang="en-US" dirty="0"/>
              <a:t>Open </a:t>
            </a:r>
            <a:r>
              <a:rPr lang="en-US" dirty="0" err="1"/>
              <a:t>control.slx</a:t>
            </a:r>
            <a:r>
              <a:rPr lang="en-US" dirty="0"/>
              <a:t> from directory </a:t>
            </a:r>
            <a:r>
              <a:rPr lang="en-US" dirty="0" smtClean="0"/>
              <a:t>LAB7/ACS_PIL</a:t>
            </a:r>
          </a:p>
          <a:p>
            <a:pPr>
              <a:defRPr sz="3600"/>
            </a:pPr>
            <a:r>
              <a:rPr lang="en-US" dirty="0" smtClean="0"/>
              <a:t>Select APPS and then Embedded Coder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08" y="3183280"/>
            <a:ext cx="10058400" cy="57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146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omputer boar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Computer board</a:t>
            </a:r>
          </a:p>
        </p:txBody>
      </p:sp>
      <p:sp>
        <p:nvSpPr>
          <p:cNvPr id="12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867007" y="9321800"/>
            <a:ext cx="199035" cy="2794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132" name="Grupo"/>
          <p:cNvGrpSpPr/>
          <p:nvPr/>
        </p:nvGrpSpPr>
        <p:grpSpPr>
          <a:xfrm>
            <a:off x="3801179" y="1664903"/>
            <a:ext cx="6793938" cy="7802947"/>
            <a:chOff x="0" y="0"/>
            <a:chExt cx="6793936" cy="7802946"/>
          </a:xfrm>
        </p:grpSpPr>
        <p:pic>
          <p:nvPicPr>
            <p:cNvPr id="127" name="board.pdf" descr="board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8100"/>
              <a:ext cx="5001977" cy="7493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" name="USB ST-LINK mini-B connector"/>
            <p:cNvSpPr txBox="1"/>
            <p:nvPr/>
          </p:nvSpPr>
          <p:spPr>
            <a:xfrm>
              <a:off x="667414" y="0"/>
              <a:ext cx="3667148" cy="405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457200">
                <a:defRPr sz="1800" i="1">
                  <a:solidFill>
                    <a:srgbClr val="004D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USB ST-LINK mini-B connector</a:t>
              </a:r>
            </a:p>
          </p:txBody>
        </p:sp>
        <p:sp>
          <p:nvSpPr>
            <p:cNvPr id="129" name="GND pin"/>
            <p:cNvSpPr txBox="1"/>
            <p:nvPr/>
          </p:nvSpPr>
          <p:spPr>
            <a:xfrm>
              <a:off x="4860287" y="6793531"/>
              <a:ext cx="1034136" cy="405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457200">
                <a:defRPr sz="1800" i="1">
                  <a:solidFill>
                    <a:srgbClr val="004D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GND pin</a:t>
              </a:r>
            </a:p>
          </p:txBody>
        </p:sp>
        <p:sp>
          <p:nvSpPr>
            <p:cNvPr id="130" name="USB OTG micro-AB connector"/>
            <p:cNvSpPr txBox="1"/>
            <p:nvPr/>
          </p:nvSpPr>
          <p:spPr>
            <a:xfrm>
              <a:off x="1809729" y="7199091"/>
              <a:ext cx="3500317" cy="603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457200">
                <a:defRPr sz="1800" i="1">
                  <a:solidFill>
                    <a:srgbClr val="004D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USB OTG micro-AB connector </a:t>
              </a:r>
            </a:p>
          </p:txBody>
        </p:sp>
        <p:sp>
          <p:nvSpPr>
            <p:cNvPr id="131" name="PB6 &amp; PB7 pins"/>
            <p:cNvSpPr txBox="1"/>
            <p:nvPr/>
          </p:nvSpPr>
          <p:spPr>
            <a:xfrm>
              <a:off x="4860287" y="4525236"/>
              <a:ext cx="1933650" cy="4055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457200">
                <a:defRPr sz="1800" i="1">
                  <a:solidFill>
                    <a:srgbClr val="004D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PB6 &amp; PB7 pins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generation</a:t>
            </a:r>
            <a:endParaRPr lang="es-ES_trad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89000" y="1636440"/>
            <a:ext cx="11176000" cy="1584176"/>
          </a:xfrm>
        </p:spPr>
        <p:txBody>
          <a:bodyPr/>
          <a:lstStyle/>
          <a:p>
            <a:pPr>
              <a:defRPr sz="3600"/>
            </a:pPr>
            <a:r>
              <a:rPr lang="en-US" sz="3200" dirty="0" smtClean="0"/>
              <a:t>Take a look to Code generation settings (Settings button)</a:t>
            </a:r>
          </a:p>
          <a:p>
            <a:pPr>
              <a:defRPr sz="3600"/>
            </a:pPr>
            <a:r>
              <a:rPr lang="en-US" sz="3200" dirty="0" smtClean="0"/>
              <a:t>Generate </a:t>
            </a:r>
            <a:r>
              <a:rPr lang="en-US" sz="3200" dirty="0"/>
              <a:t>code with Embedded Coder </a:t>
            </a:r>
            <a:r>
              <a:rPr lang="en-US" sz="3200" dirty="0" smtClean="0"/>
              <a:t>toolbox (Build button)</a:t>
            </a:r>
            <a:endParaRPr lang="en-US" sz="3200" dirty="0"/>
          </a:p>
          <a:p>
            <a:pPr>
              <a:defRPr sz="3600"/>
            </a:pPr>
            <a:r>
              <a:rPr lang="en-US" sz="3200" dirty="0"/>
              <a:t>Take a look to code generation </a:t>
            </a:r>
            <a:r>
              <a:rPr lang="en-US" sz="3200" dirty="0" smtClean="0"/>
              <a:t>report (it will pop-up)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2" y="3580656"/>
            <a:ext cx="10058400" cy="572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979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generation</a:t>
            </a:r>
            <a:endParaRPr lang="es-ES_trad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89000" y="1651000"/>
            <a:ext cx="11176000" cy="1857648"/>
          </a:xfrm>
        </p:spPr>
        <p:txBody>
          <a:bodyPr/>
          <a:lstStyle/>
          <a:p>
            <a:r>
              <a:rPr lang="en-US" sz="3200" dirty="0"/>
              <a:t>The generated C code is located at 	LAB7/ACS_PIL/</a:t>
            </a:r>
            <a:r>
              <a:rPr lang="en-US" sz="3200" dirty="0" err="1"/>
              <a:t>control_ert_rtw</a:t>
            </a:r>
            <a:endParaRPr lang="en-US" sz="3200" dirty="0"/>
          </a:p>
          <a:p>
            <a:r>
              <a:rPr lang="en-US" sz="3200" dirty="0"/>
              <a:t>Launch </a:t>
            </a:r>
            <a:r>
              <a:rPr lang="en-US" sz="3200" dirty="0" err="1"/>
              <a:t>gnatstudio</a:t>
            </a:r>
            <a:r>
              <a:rPr lang="en-US" sz="3200" dirty="0"/>
              <a:t> and open LAB7/</a:t>
            </a:r>
            <a:r>
              <a:rPr lang="en-US" sz="3200" dirty="0" err="1"/>
              <a:t>ACS_housekeeping.gpr</a:t>
            </a:r>
            <a:endParaRPr lang="es-ES_tradnl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840" y="3436641"/>
            <a:ext cx="892899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108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ACS implementation</a:t>
            </a:r>
            <a:endParaRPr lang="es-ES_trad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60" y="2029053"/>
            <a:ext cx="10058400" cy="673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863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ACS Hardware interface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840" y="2140496"/>
            <a:ext cx="10058400" cy="673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888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Laboratory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Laboratory</a:t>
            </a:r>
          </a:p>
        </p:txBody>
      </p:sp>
      <p:sp>
        <p:nvSpPr>
          <p:cNvPr id="228" name="All platform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Connect the serial line to the host PC</a:t>
            </a:r>
          </a:p>
          <a:p>
            <a:pPr lvl="1"/>
            <a:r>
              <a:rPr lang="en-US" dirty="0"/>
              <a:t>as in LAB5 but do not run </a:t>
            </a:r>
            <a:r>
              <a:rPr lang="en-US" dirty="0" err="1"/>
              <a:t>PutTTY</a:t>
            </a:r>
            <a:endParaRPr lang="en-US" dirty="0"/>
          </a:p>
          <a:p>
            <a:pPr lvl="1"/>
            <a:r>
              <a:rPr lang="en-US" dirty="0"/>
              <a:t>serial line will be used for interchanging sensor readings and actuations</a:t>
            </a:r>
          </a:p>
          <a:p>
            <a:r>
              <a:rPr dirty="0"/>
              <a:t>Build the executable and debug on the board</a:t>
            </a:r>
            <a:endParaRPr lang="en-US" dirty="0"/>
          </a:p>
          <a:p>
            <a:pPr lvl="1"/>
            <a:r>
              <a:rPr lang="en-US" dirty="0"/>
              <a:t>select Build &gt; </a:t>
            </a:r>
            <a:r>
              <a:rPr lang="en-US" dirty="0" err="1"/>
              <a:t>Bareboard</a:t>
            </a:r>
            <a:r>
              <a:rPr lang="en-US" dirty="0"/>
              <a:t> &gt; Debug on board on the </a:t>
            </a:r>
            <a:r>
              <a:rPr lang="en-US" dirty="0" smtClean="0"/>
              <a:t>top menu</a:t>
            </a:r>
          </a:p>
          <a:p>
            <a:r>
              <a:rPr lang="en-US" dirty="0" smtClean="0"/>
              <a:t>Type continue or just c on the debugger console</a:t>
            </a:r>
          </a:p>
          <a:p>
            <a:pPr lvl="1"/>
            <a:r>
              <a:rPr lang="en-US" dirty="0" smtClean="0"/>
              <a:t>The program starts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Red </a:t>
            </a:r>
            <a:r>
              <a:rPr lang="en-US" dirty="0" smtClean="0"/>
              <a:t>LED does </a:t>
            </a:r>
            <a:r>
              <a:rPr lang="en-US" dirty="0"/>
              <a:t>not blink because ACS is waiting sensor inputs from </a:t>
            </a:r>
            <a:r>
              <a:rPr lang="en-US" dirty="0" smtClean="0"/>
              <a:t>SVF.</a:t>
            </a:r>
            <a:endParaRPr lang="en-US" dirty="0"/>
          </a:p>
        </p:txBody>
      </p:sp>
      <p:sp>
        <p:nvSpPr>
          <p:cNvPr id="229" name="Study the code and make cha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Study the code</a:t>
            </a:r>
          </a:p>
        </p:txBody>
      </p:sp>
      <p:sp>
        <p:nvSpPr>
          <p:cNvPr id="23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30647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Simulink model </a:t>
            </a:r>
            <a:r>
              <a:rPr lang="en-US" dirty="0" err="1"/>
              <a:t>por</a:t>
            </a:r>
            <a:r>
              <a:rPr lang="en-US" dirty="0"/>
              <a:t> PIL </a:t>
            </a:r>
            <a:r>
              <a:rPr lang="en-US" dirty="0" smtClean="0"/>
              <a:t>validation</a:t>
            </a:r>
            <a:endParaRPr lang="es-ES_trad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89000" y="1636440"/>
            <a:ext cx="11176000" cy="1584176"/>
          </a:xfrm>
        </p:spPr>
        <p:txBody>
          <a:bodyPr/>
          <a:lstStyle/>
          <a:p>
            <a:pPr>
              <a:defRPr sz="3600"/>
            </a:pPr>
            <a:r>
              <a:rPr lang="en-US" dirty="0"/>
              <a:t>Open </a:t>
            </a:r>
            <a:r>
              <a:rPr lang="en-US" dirty="0" err="1"/>
              <a:t>ACS_PIL.slx</a:t>
            </a:r>
            <a:r>
              <a:rPr lang="en-US" dirty="0"/>
              <a:t> from LAB7/ACS_PIL directory</a:t>
            </a:r>
          </a:p>
          <a:p>
            <a:pPr>
              <a:defRPr sz="3600"/>
            </a:pPr>
            <a:r>
              <a:rPr lang="en-US" dirty="0"/>
              <a:t>Navigate to nominal attitude control.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840" y="3220616"/>
            <a:ext cx="10058400" cy="57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493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Laboratory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Laboratory</a:t>
            </a:r>
          </a:p>
        </p:txBody>
      </p:sp>
      <p:sp>
        <p:nvSpPr>
          <p:cNvPr id="228" name="All platform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control block has been replaced by a connection to the serial line</a:t>
            </a:r>
          </a:p>
          <a:p>
            <a:pPr lvl="1"/>
            <a:r>
              <a:rPr lang="en-US" dirty="0"/>
              <a:t>edit the serial configuration block and put the name of the serial line of your PC</a:t>
            </a:r>
          </a:p>
          <a:p>
            <a:pPr lvl="1"/>
            <a:r>
              <a:rPr lang="en-US" dirty="0"/>
              <a:t>additional rate transition blocks have been added to ensure a proper communication</a:t>
            </a:r>
          </a:p>
          <a:p>
            <a:r>
              <a:rPr lang="en-US" dirty="0"/>
              <a:t>A Real-Time pacer has been added to the model to set the simulation speed</a:t>
            </a:r>
          </a:p>
          <a:p>
            <a:pPr lvl="1"/>
            <a:r>
              <a:rPr lang="en-US" dirty="0"/>
              <a:t>Speedup = 1 should be used but it is too slow</a:t>
            </a:r>
          </a:p>
          <a:p>
            <a:r>
              <a:rPr lang="en-US" dirty="0"/>
              <a:t>Start the simulation and verify angular velocity stabilization</a:t>
            </a:r>
          </a:p>
          <a:p>
            <a:pPr lvl="1"/>
            <a:r>
              <a:rPr lang="en-US" dirty="0"/>
              <a:t>Now </a:t>
            </a:r>
            <a:r>
              <a:rPr lang="en-US" dirty="0" smtClean="0"/>
              <a:t>ACS </a:t>
            </a:r>
            <a:r>
              <a:rPr lang="en-US" dirty="0"/>
              <a:t>runs and </a:t>
            </a:r>
            <a:r>
              <a:rPr lang="en-US" dirty="0" smtClean="0"/>
              <a:t>red LED is </a:t>
            </a:r>
            <a:r>
              <a:rPr lang="en-US" dirty="0"/>
              <a:t>toggled</a:t>
            </a:r>
          </a:p>
        </p:txBody>
      </p:sp>
      <p:sp>
        <p:nvSpPr>
          <p:cNvPr id="229" name="Study the code and make cha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Study the </a:t>
            </a:r>
            <a:r>
              <a:rPr lang="en-US" dirty="0"/>
              <a:t>model</a:t>
            </a:r>
            <a:endParaRPr dirty="0"/>
          </a:p>
        </p:txBody>
      </p:sp>
      <p:sp>
        <p:nvSpPr>
          <p:cNvPr id="23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67883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Simulink PIL validation</a:t>
            </a:r>
            <a:endParaRPr lang="es-ES_trad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89000" y="1636440"/>
            <a:ext cx="11176000" cy="1584176"/>
          </a:xfrm>
        </p:spPr>
        <p:txBody>
          <a:bodyPr/>
          <a:lstStyle/>
          <a:p>
            <a:pPr>
              <a:defRPr sz="3600"/>
            </a:pPr>
            <a:r>
              <a:rPr lang="en-US" dirty="0"/>
              <a:t>Compare angular velocity stabilization with the original full-Simulink model.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12" y="3323406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149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Laboratory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Laboratory</a:t>
            </a:r>
          </a:p>
        </p:txBody>
      </p:sp>
      <p:sp>
        <p:nvSpPr>
          <p:cNvPr id="228" name="All platform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Default parameters for control blocks can be changed in Ada source file ACS-</a:t>
            </a:r>
            <a:r>
              <a:rPr lang="en-US" dirty="0" err="1"/>
              <a:t>parameters.ads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Default_omega</a:t>
            </a:r>
            <a:r>
              <a:rPr lang="en-US" dirty="0"/>
              <a:t> is the consigned angular velocity</a:t>
            </a:r>
          </a:p>
          <a:p>
            <a:pPr lvl="1"/>
            <a:r>
              <a:rPr lang="en-US" dirty="0" err="1"/>
              <a:t>Default_MT_Working</a:t>
            </a:r>
            <a:r>
              <a:rPr lang="en-US" dirty="0"/>
              <a:t> contains the operational magneto-torques</a:t>
            </a:r>
          </a:p>
          <a:p>
            <a:pPr lvl="1"/>
            <a:r>
              <a:rPr lang="en-US" dirty="0"/>
              <a:t>In UPMSat-2 the parameters can be changed by TC</a:t>
            </a:r>
          </a:p>
          <a:p>
            <a:r>
              <a:rPr lang="en-US" dirty="0"/>
              <a:t>The initial angular velocity can be changed in Simulink source code </a:t>
            </a:r>
            <a:r>
              <a:rPr lang="en-US" dirty="0" err="1"/>
              <a:t>initialization.m</a:t>
            </a:r>
            <a:endParaRPr lang="en-US" dirty="0"/>
          </a:p>
          <a:p>
            <a:pPr lvl="1"/>
            <a:r>
              <a:rPr lang="en-US" dirty="0"/>
              <a:t>omega_BI_B0 = [0.1;-0.1;-0.1];</a:t>
            </a:r>
          </a:p>
        </p:txBody>
      </p:sp>
      <p:sp>
        <p:nvSpPr>
          <p:cNvPr id="229" name="Study the code and make cha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Make changes and play</a:t>
            </a:r>
            <a:endParaRPr dirty="0"/>
          </a:p>
        </p:txBody>
      </p:sp>
      <p:sp>
        <p:nvSpPr>
          <p:cNvPr id="23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04703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Validation ste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Validation steps</a:t>
            </a:r>
            <a:r>
              <a:rPr lang="en-US" dirty="0"/>
              <a:t>: Hardware-in-the-loop</a:t>
            </a:r>
            <a:endParaRPr dirty="0"/>
          </a:p>
        </p:txBody>
      </p:sp>
      <p:sp>
        <p:nvSpPr>
          <p:cNvPr id="210" name="Aim: TRL 8 (flight qualified)…"/>
          <p:cNvSpPr txBox="1">
            <a:spLocks noGrp="1"/>
          </p:cNvSpPr>
          <p:nvPr>
            <p:ph type="body" sz="half" idx="1"/>
          </p:nvPr>
        </p:nvSpPr>
        <p:spPr>
          <a:xfrm>
            <a:off x="889002" y="1650999"/>
            <a:ext cx="11160344" cy="7493001"/>
          </a:xfrm>
          <a:prstGeom prst="rect">
            <a:avLst/>
          </a:prstGeom>
        </p:spPr>
        <p:txBody>
          <a:bodyPr/>
          <a:lstStyle/>
          <a:p>
            <a:r>
              <a:rPr lang="en-US" sz="3400" dirty="0"/>
              <a:t>The next step is to include a model of the actual magnetometers and </a:t>
            </a:r>
            <a:r>
              <a:rPr lang="en-US" sz="3400" dirty="0" err="1"/>
              <a:t>magnetorquers</a:t>
            </a:r>
            <a:r>
              <a:rPr lang="en-US" sz="3400" dirty="0"/>
              <a:t> in the simulation model, and connect their inputs and outputs to the OBC hardware by means of its analog and digital input and output lines.</a:t>
            </a:r>
          </a:p>
          <a:p>
            <a:r>
              <a:rPr lang="en-US" sz="3400" dirty="0"/>
              <a:t>This simple kind of HIL setup allows the operation of input/output devices, as well as signal conditioning hardware and software, to be validated.</a:t>
            </a:r>
          </a:p>
          <a:p>
            <a:r>
              <a:rPr lang="en-US" sz="3400" dirty="0"/>
              <a:t>Full HIL validation, though, requires using the real magnetometers and magnetorquers hardware and, ultimately, the whole satellite structure, on a setup which enables the attitude of the spacecraft to evolve in a free fashion.</a:t>
            </a:r>
          </a:p>
        </p:txBody>
      </p:sp>
    </p:spTree>
    <p:extLst>
      <p:ext uri="{BB962C8B-B14F-4D97-AF65-F5344CB8AC3E}">
        <p14:creationId xmlns:p14="http://schemas.microsoft.com/office/powerpoint/2010/main" val="3362431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aboratory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Laboratory</a:t>
            </a:r>
          </a:p>
        </p:txBody>
      </p:sp>
      <p:sp>
        <p:nvSpPr>
          <p:cNvPr id="135" name="1. Install the native compil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 Install the native compiler</a:t>
            </a:r>
          </a:p>
        </p:txBody>
      </p:sp>
      <p:sp>
        <p:nvSpPr>
          <p:cNvPr id="136" name="Window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Windows:</a:t>
            </a:r>
          </a:p>
          <a:p>
            <a:pPr lvl="1"/>
            <a:r>
              <a:rPr dirty="0"/>
              <a:t>Download and run</a:t>
            </a:r>
          </a:p>
          <a:p>
            <a:pPr marL="0" lvl="1" indent="228600">
              <a:buSzTx/>
              <a:buFontTx/>
              <a:buNone/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s-ES_tradnl" dirty="0" smtClean="0"/>
              <a:t>gnat-2021-20210519-x86_64-windows64-bin.exe</a:t>
            </a:r>
          </a:p>
          <a:p>
            <a:pPr lvl="1"/>
            <a:r>
              <a:rPr dirty="0" smtClean="0"/>
              <a:t>Run </a:t>
            </a:r>
            <a:r>
              <a:rPr dirty="0"/>
              <a:t>the GPS application</a:t>
            </a:r>
          </a:p>
          <a:p>
            <a:pPr lvl="1"/>
            <a:r>
              <a:rPr dirty="0"/>
              <a:t>Create a new project and enter the source code for </a:t>
            </a:r>
            <a:r>
              <a:rPr dirty="0" err="1"/>
              <a:t>hello.adb</a:t>
            </a:r>
            <a:endParaRPr dirty="0"/>
          </a:p>
          <a:p>
            <a:pPr lvl="1"/>
            <a:r>
              <a:rPr dirty="0"/>
              <a:t>Build and run the executable</a:t>
            </a:r>
          </a:p>
          <a:p>
            <a:r>
              <a:rPr dirty="0"/>
              <a:t>MacOS and Linux</a:t>
            </a:r>
          </a:p>
          <a:p>
            <a:pPr lvl="1"/>
            <a:r>
              <a:rPr dirty="0"/>
              <a:t>See laboratory guide</a:t>
            </a:r>
          </a:p>
        </p:txBody>
      </p:sp>
      <p:sp>
        <p:nvSpPr>
          <p:cNvPr id="13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865872" y="9315450"/>
            <a:ext cx="199035" cy="2794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Technology Readiness Level (TRL)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"/>
          </p:nvPr>
        </p:nvSpPr>
        <p:spPr>
          <a:xfrm>
            <a:off x="889003" y="2202853"/>
            <a:ext cx="11359397" cy="694114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The technical maturity of instruments and spacecraft sub-systems with respect to a specific space application are classified according to a "Technology Readiness Level" (TRL) on a scale of 1 to 9. ESA uses the ISO standard 16290 Space systems – Definition of the Technology Readiness Levels (TRLs) and their criteria assessment.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ISO Technology Readiness Level Summary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TRL Level Description</a:t>
            </a:r>
          </a:p>
          <a:p>
            <a:pPr marL="0" indent="0">
              <a:buNone/>
            </a:pPr>
            <a:r>
              <a:rPr lang="en-US" dirty="0"/>
              <a:t>1 	Basic principles observed and reported</a:t>
            </a:r>
          </a:p>
          <a:p>
            <a:pPr marL="0" indent="0">
              <a:buNone/>
            </a:pPr>
            <a:r>
              <a:rPr lang="en-US" dirty="0"/>
              <a:t>2 	Technology concept and/or application formulated</a:t>
            </a:r>
          </a:p>
          <a:p>
            <a:pPr marL="0" indent="0">
              <a:buNone/>
            </a:pPr>
            <a:r>
              <a:rPr lang="en-US" dirty="0"/>
              <a:t>3 	Analytical and experimental critical function and/or characteristic proof-of-concept</a:t>
            </a:r>
          </a:p>
          <a:p>
            <a:pPr marL="0" indent="0">
              <a:buNone/>
            </a:pPr>
            <a:r>
              <a:rPr lang="en-US" dirty="0"/>
              <a:t>4 	Component and/or breadboard functional verification in laboratory environment</a:t>
            </a:r>
          </a:p>
          <a:p>
            <a:pPr marL="0" indent="0">
              <a:buNone/>
            </a:pPr>
            <a:r>
              <a:rPr lang="en-US" dirty="0"/>
              <a:t>5 	Component and/or breadboard critical function verification in relevant environment</a:t>
            </a:r>
          </a:p>
          <a:p>
            <a:pPr marL="0" indent="0">
              <a:buNone/>
            </a:pPr>
            <a:r>
              <a:rPr lang="en-US" dirty="0"/>
              <a:t>6 	Model demonstrating the critical functions of the element in a relevant environment</a:t>
            </a:r>
          </a:p>
          <a:p>
            <a:pPr marL="0" indent="0">
              <a:buNone/>
            </a:pPr>
            <a:r>
              <a:rPr lang="en-US" dirty="0"/>
              <a:t>7 	Model demonstrating the element performance for the operational environment</a:t>
            </a:r>
          </a:p>
          <a:p>
            <a:pPr marL="0" indent="0">
              <a:buNone/>
            </a:pPr>
            <a:r>
              <a:rPr lang="en-US" dirty="0"/>
              <a:t>8 	Actual system completed and accepted for flight ("flight qualified")</a:t>
            </a:r>
          </a:p>
          <a:p>
            <a:pPr marL="0" indent="0">
              <a:buNone/>
            </a:pPr>
            <a:r>
              <a:rPr lang="en-US" dirty="0"/>
              <a:t>9 	Actual system "flight proven" through successful mission operations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http://sci.esa.int/sci-ft/50124-technology-readiness-level</a:t>
            </a:r>
          </a:p>
        </p:txBody>
      </p:sp>
    </p:spTree>
    <p:extLst>
      <p:ext uri="{BB962C8B-B14F-4D97-AF65-F5344CB8AC3E}">
        <p14:creationId xmlns:p14="http://schemas.microsoft.com/office/powerpoint/2010/main" val="40450820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Laboratory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Laboratory</a:t>
            </a:r>
          </a:p>
        </p:txBody>
      </p:sp>
      <p:sp>
        <p:nvSpPr>
          <p:cNvPr id="228" name="All platform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To reach a higher TRL, a more realistic operational environment is needed</a:t>
            </a:r>
          </a:p>
          <a:p>
            <a:pPr lvl="1"/>
            <a:r>
              <a:rPr lang="en-US" dirty="0"/>
              <a:t>In UPMSat-2, ADC hardware was also included in the loop</a:t>
            </a:r>
          </a:p>
          <a:p>
            <a:pPr lvl="1"/>
            <a:r>
              <a:rPr lang="en-US" dirty="0"/>
              <a:t>A SVF host with analog input/outputs </a:t>
            </a:r>
            <a:r>
              <a:rPr lang="en-US" dirty="0" smtClean="0"/>
              <a:t>had </a:t>
            </a:r>
            <a:r>
              <a:rPr lang="en-US" dirty="0"/>
              <a:t>to be set up in order to generate magnetometer outputs and read magnetorquer actuations.</a:t>
            </a:r>
          </a:p>
          <a:p>
            <a:r>
              <a:rPr lang="en-US" dirty="0"/>
              <a:t>Much more sophisticated operational environments are possible.</a:t>
            </a:r>
          </a:p>
          <a:p>
            <a:pPr lvl="1"/>
            <a:r>
              <a:rPr lang="en-US" dirty="0"/>
              <a:t>However, they have a high cost</a:t>
            </a:r>
          </a:p>
          <a:p>
            <a:endParaRPr lang="en-US" dirty="0"/>
          </a:p>
        </p:txBody>
      </p:sp>
      <p:sp>
        <p:nvSpPr>
          <p:cNvPr id="229" name="Study the code and make cha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Hardware In the Loop</a:t>
            </a:r>
            <a:endParaRPr dirty="0"/>
          </a:p>
        </p:txBody>
      </p:sp>
      <p:sp>
        <p:nvSpPr>
          <p:cNvPr id="23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47175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Laboratory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Laboratory</a:t>
            </a:r>
          </a:p>
        </p:txBody>
      </p:sp>
      <p:sp>
        <p:nvSpPr>
          <p:cNvPr id="228" name="All platform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To reach a higher TRL, a more realistic operational environment is needed</a:t>
            </a:r>
          </a:p>
          <a:p>
            <a:pPr lvl="1"/>
            <a:r>
              <a:rPr lang="en-US" dirty="0"/>
              <a:t>In UPMSat-2, ADC hardware was also included in the loop</a:t>
            </a:r>
          </a:p>
          <a:p>
            <a:pPr lvl="1"/>
            <a:r>
              <a:rPr lang="en-US" dirty="0"/>
              <a:t>A SVF host with analog input/outputs </a:t>
            </a:r>
            <a:r>
              <a:rPr lang="en-US" dirty="0" smtClean="0"/>
              <a:t>had </a:t>
            </a:r>
            <a:r>
              <a:rPr lang="en-US" dirty="0"/>
              <a:t>to be set up in order to generate magnetometer outputs and read magnetorquer actuations.</a:t>
            </a:r>
          </a:p>
          <a:p>
            <a:r>
              <a:rPr lang="en-US" dirty="0"/>
              <a:t>Much more sophisticated operational environments are possible.</a:t>
            </a:r>
          </a:p>
          <a:p>
            <a:pPr lvl="1"/>
            <a:r>
              <a:rPr lang="en-US" dirty="0"/>
              <a:t>However, they have a high cost</a:t>
            </a:r>
          </a:p>
          <a:p>
            <a:endParaRPr lang="en-US" dirty="0"/>
          </a:p>
        </p:txBody>
      </p:sp>
      <p:sp>
        <p:nvSpPr>
          <p:cNvPr id="229" name="Study the code and make cha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Hardware In the Loop</a:t>
            </a:r>
            <a:endParaRPr dirty="0"/>
          </a:p>
        </p:txBody>
      </p:sp>
      <p:sp>
        <p:nvSpPr>
          <p:cNvPr id="23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90017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Laboratory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Laboratory</a:t>
            </a:r>
          </a:p>
        </p:txBody>
      </p:sp>
      <p:sp>
        <p:nvSpPr>
          <p:cNvPr id="228" name="All platform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200" dirty="0"/>
              <a:t>Students have to write a brief report of about 2-3 pages about the work done </a:t>
            </a:r>
            <a:r>
              <a:rPr lang="en-US" sz="3200" dirty="0" smtClean="0"/>
              <a:t>including </a:t>
            </a:r>
            <a:r>
              <a:rPr lang="en-US" sz="3200" dirty="0"/>
              <a:t>an analysis about cross-development </a:t>
            </a:r>
            <a:r>
              <a:rPr lang="en-US" sz="3200" dirty="0" smtClean="0"/>
              <a:t>environment for </a:t>
            </a:r>
            <a:r>
              <a:rPr lang="en-US" sz="3200" dirty="0"/>
              <a:t>embedded systems and the main </a:t>
            </a:r>
            <a:r>
              <a:rPr lang="en-US" sz="3200" dirty="0" smtClean="0"/>
              <a:t>differences </a:t>
            </a:r>
            <a:r>
              <a:rPr lang="en-US" sz="3200" dirty="0"/>
              <a:t>with a native environment</a:t>
            </a:r>
            <a:r>
              <a:rPr lang="en-US" sz="3200" dirty="0" smtClean="0"/>
              <a:t>.</a:t>
            </a:r>
            <a:endParaRPr lang="en-US" sz="3200" dirty="0"/>
          </a:p>
          <a:p>
            <a:r>
              <a:rPr lang="en-US" sz="3200" dirty="0"/>
              <a:t>The </a:t>
            </a:r>
            <a:r>
              <a:rPr lang="en-US" sz="3200" dirty="0" err="1"/>
              <a:t>schedulabilty</a:t>
            </a:r>
            <a:r>
              <a:rPr lang="en-US" sz="3200" dirty="0"/>
              <a:t> analysis </a:t>
            </a:r>
            <a:r>
              <a:rPr lang="en-US" sz="3200" dirty="0" smtClean="0"/>
              <a:t>for LAB6 must </a:t>
            </a:r>
            <a:r>
              <a:rPr lang="en-US" sz="3200" dirty="0"/>
              <a:t>be </a:t>
            </a:r>
            <a:r>
              <a:rPr lang="en-US" sz="3200" dirty="0" smtClean="0"/>
              <a:t>included.</a:t>
            </a:r>
          </a:p>
          <a:p>
            <a:r>
              <a:rPr lang="en-US" sz="3200" dirty="0" smtClean="0"/>
              <a:t>The report can </a:t>
            </a:r>
            <a:r>
              <a:rPr lang="en-US" sz="3200" dirty="0"/>
              <a:t>contain recommendations to improve the assignment and personal opinions.</a:t>
            </a:r>
          </a:p>
          <a:p>
            <a:r>
              <a:rPr lang="en-US" sz="3200" dirty="0"/>
              <a:t>If you have made the proposed changes or any other, you should write them </a:t>
            </a:r>
            <a:r>
              <a:rPr lang="en-US" sz="3200" dirty="0" smtClean="0"/>
              <a:t>in the </a:t>
            </a:r>
            <a:r>
              <a:rPr lang="en-US" sz="3200" dirty="0"/>
              <a:t>report and upload the code too.</a:t>
            </a:r>
          </a:p>
          <a:p>
            <a:r>
              <a:rPr lang="en-US" sz="3200" dirty="0"/>
              <a:t>Moodle is the selected platform for uploading assignment and the </a:t>
            </a:r>
            <a:r>
              <a:rPr lang="en-US" sz="3200" dirty="0" smtClean="0"/>
              <a:t>deadline is December </a:t>
            </a:r>
            <a:r>
              <a:rPr lang="en-US" sz="3200" dirty="0"/>
              <a:t>10th.</a:t>
            </a:r>
          </a:p>
        </p:txBody>
      </p:sp>
      <p:sp>
        <p:nvSpPr>
          <p:cNvPr id="229" name="Study the code and make cha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_tradnl" dirty="0" err="1" smtClean="0"/>
              <a:t>Student</a:t>
            </a:r>
            <a:r>
              <a:rPr lang="es-ES_tradnl" dirty="0" smtClean="0"/>
              <a:t> </a:t>
            </a:r>
            <a:r>
              <a:rPr lang="es-ES_tradnl" dirty="0" err="1" smtClean="0"/>
              <a:t>assignment</a:t>
            </a:r>
            <a:endParaRPr dirty="0"/>
          </a:p>
        </p:txBody>
      </p:sp>
      <p:sp>
        <p:nvSpPr>
          <p:cNvPr id="23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90017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ample screensho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Sample screenshot</a:t>
            </a:r>
          </a:p>
        </p:txBody>
      </p:sp>
      <p:sp>
        <p:nvSpPr>
          <p:cNvPr id="14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867007" y="9321800"/>
            <a:ext cx="199035" cy="2794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41" name="GPS.png" descr="GP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53" y="1270203"/>
            <a:ext cx="12192001" cy="8982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Laboratory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Laboratory</a:t>
            </a:r>
          </a:p>
        </p:txBody>
      </p:sp>
      <p:sp>
        <p:nvSpPr>
          <p:cNvPr id="144" name="2a. Install cross compiler for STM32F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2a. Install cross compiler for STM32F4</a:t>
            </a:r>
          </a:p>
        </p:txBody>
      </p:sp>
      <p:sp>
        <p:nvSpPr>
          <p:cNvPr id="145" name="Windows:…"/>
          <p:cNvSpPr txBox="1">
            <a:spLocks noGrp="1"/>
          </p:cNvSpPr>
          <p:nvPr>
            <p:ph type="body" idx="1"/>
          </p:nvPr>
        </p:nvSpPr>
        <p:spPr>
          <a:xfrm>
            <a:off x="705217" y="1679681"/>
            <a:ext cx="11176001" cy="7493001"/>
          </a:xfrm>
          <a:prstGeom prst="rect">
            <a:avLst/>
          </a:prstGeom>
        </p:spPr>
        <p:txBody>
          <a:bodyPr/>
          <a:lstStyle/>
          <a:p>
            <a:r>
              <a:rPr dirty="0"/>
              <a:t>Windows:</a:t>
            </a:r>
          </a:p>
          <a:p>
            <a:pPr lvl="1"/>
            <a:r>
              <a:rPr dirty="0"/>
              <a:t>Download and execute the cross-compiler</a:t>
            </a:r>
          </a:p>
          <a:p>
            <a:pPr marL="0" lvl="1" indent="228600">
              <a:buSzTx/>
              <a:buFontTx/>
              <a:buNone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s-ES_tradnl" dirty="0" smtClean="0"/>
              <a:t>gnat-2021-20210519-arm-elf-windows64-bin.exe</a:t>
            </a:r>
          </a:p>
          <a:p>
            <a:pPr lvl="1"/>
            <a:r>
              <a:rPr dirty="0" smtClean="0"/>
              <a:t>Download </a:t>
            </a:r>
            <a:r>
              <a:rPr dirty="0"/>
              <a:t>and execute the ST-LINK driver</a:t>
            </a:r>
          </a:p>
          <a:p>
            <a:pPr lvl="2"/>
            <a:r>
              <a:rPr dirty="0"/>
              <a:t>follow the instructions in </a:t>
            </a:r>
            <a:r>
              <a:rPr sz="2200" dirty="0">
                <a:latin typeface="Menlo Regular"/>
                <a:ea typeface="Menlo Regular"/>
                <a:cs typeface="Menlo Regular"/>
                <a:sym typeface="Menlo Regular"/>
              </a:rPr>
              <a:t>readme.txt</a:t>
            </a:r>
          </a:p>
          <a:p>
            <a:pPr lvl="1"/>
            <a:r>
              <a:rPr dirty="0"/>
              <a:t>Start the GPS application</a:t>
            </a:r>
          </a:p>
          <a:p>
            <a:pPr lvl="1"/>
            <a:r>
              <a:rPr dirty="0"/>
              <a:t>Create a new project</a:t>
            </a:r>
          </a:p>
          <a:p>
            <a:pPr lvl="2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File &gt; New Project &gt; STM324F compatible &gt; LED demo project template</a:t>
            </a:r>
          </a:p>
          <a:p>
            <a:pPr lvl="2"/>
            <a:r>
              <a:rPr dirty="0"/>
              <a:t>Set </a:t>
            </a:r>
            <a:r>
              <a:rPr sz="2000" dirty="0">
                <a:latin typeface="Menlo Regular"/>
                <a:ea typeface="Menlo Regular"/>
                <a:cs typeface="Menlo Regular"/>
                <a:sym typeface="Menlo Regular"/>
              </a:rPr>
              <a:t>Project &gt; Properties &gt; Embedded &gt; Connection tool</a:t>
            </a:r>
            <a:r>
              <a:rPr dirty="0"/>
              <a:t> to </a:t>
            </a:r>
            <a:r>
              <a:rPr sz="2000" dirty="0" err="1">
                <a:latin typeface="Menlo Regular"/>
                <a:ea typeface="Menlo Regular"/>
                <a:cs typeface="Menlo Regular"/>
                <a:sym typeface="Menlo Regular"/>
              </a:rPr>
              <a:t>st-util</a:t>
            </a:r>
            <a:endParaRPr sz="2000" dirty="0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1"/>
            <a:r>
              <a:rPr dirty="0"/>
              <a:t>Build and run the executable</a:t>
            </a:r>
          </a:p>
          <a:p>
            <a:pPr lvl="1"/>
            <a:r>
              <a:rPr dirty="0"/>
              <a:t>Connect the board to the host computer and flash the executable to the board</a:t>
            </a:r>
          </a:p>
        </p:txBody>
      </p:sp>
      <p:sp>
        <p:nvSpPr>
          <p:cNvPr id="14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865872" y="9315450"/>
            <a:ext cx="199035" cy="2794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ross-compilation to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Cross-compilation tools</a:t>
            </a:r>
          </a:p>
        </p:txBody>
      </p:sp>
      <p:sp>
        <p:nvSpPr>
          <p:cNvPr id="14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867007" y="9321800"/>
            <a:ext cx="199035" cy="2794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150" name="compilation.png" descr="compil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870181"/>
            <a:ext cx="9423400" cy="71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ample screensho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Sample screenshot</a:t>
            </a:r>
          </a:p>
        </p:txBody>
      </p:sp>
      <p:sp>
        <p:nvSpPr>
          <p:cNvPr id="15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867007" y="9321800"/>
            <a:ext cx="199035" cy="2794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154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71" y="1289266"/>
            <a:ext cx="11043457" cy="863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005493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5493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5493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5493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5493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2227</Words>
  <Application>Microsoft Office PowerPoint</Application>
  <PresentationFormat>Custom</PresentationFormat>
  <Paragraphs>537</Paragraphs>
  <Slides>53</Slides>
  <Notes>3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White</vt:lpstr>
      <vt:lpstr>Cross-development software laboratory</vt:lpstr>
      <vt:lpstr>Laboratory assignments</vt:lpstr>
      <vt:lpstr>Laboratory kit</vt:lpstr>
      <vt:lpstr>Computer board</vt:lpstr>
      <vt:lpstr>1. Install the native compiler</vt:lpstr>
      <vt:lpstr>Sample screenshot</vt:lpstr>
      <vt:lpstr>2a. Install cross compiler for STM32F4</vt:lpstr>
      <vt:lpstr>Cross-compilation tools</vt:lpstr>
      <vt:lpstr>Sample screenshot</vt:lpstr>
      <vt:lpstr>2b. Install the Ada Drivers Library and assignment sources</vt:lpstr>
      <vt:lpstr>3. Real-time OBDH software architecture</vt:lpstr>
      <vt:lpstr>OBDH tasking system</vt:lpstr>
      <vt:lpstr>Hardware</vt:lpstr>
      <vt:lpstr>Host terminal</vt:lpstr>
      <vt:lpstr>Real-time requirements</vt:lpstr>
      <vt:lpstr>Implementation</vt:lpstr>
      <vt:lpstr>Timestamps</vt:lpstr>
      <vt:lpstr>Housekeeping</vt:lpstr>
      <vt:lpstr>Storage</vt:lpstr>
      <vt:lpstr>Laboratory work</vt:lpstr>
      <vt:lpstr>Real-time analysis</vt:lpstr>
      <vt:lpstr>Average-Case Execution Time (ACET) measurement</vt:lpstr>
      <vt:lpstr>Laboratory work</vt:lpstr>
      <vt:lpstr>Real-time analysis with measured values</vt:lpstr>
      <vt:lpstr>Laboratory work</vt:lpstr>
      <vt:lpstr>Additional tasks</vt:lpstr>
      <vt:lpstr>4. OBDH with ACS software architecture</vt:lpstr>
      <vt:lpstr>OBDH with ACS tasking system</vt:lpstr>
      <vt:lpstr>UPMSat-2</vt:lpstr>
      <vt:lpstr>Attitude control frames</vt:lpstr>
      <vt:lpstr>Magnetic attitude control</vt:lpstr>
      <vt:lpstr>Magnetometers / magnetorquers</vt:lpstr>
      <vt:lpstr>Validation steps: Model-in-the-loop</vt:lpstr>
      <vt:lpstr>ACS MIL (Model In the Loop) validation</vt:lpstr>
      <vt:lpstr>Angular velocity stabilization</vt:lpstr>
      <vt:lpstr>Simulink model</vt:lpstr>
      <vt:lpstr>Simulink model</vt:lpstr>
      <vt:lpstr>Validation steps: Processor-in-the-loop</vt:lpstr>
      <vt:lpstr>Simulink model for code generation</vt:lpstr>
      <vt:lpstr>Code generation</vt:lpstr>
      <vt:lpstr>Code generation</vt:lpstr>
      <vt:lpstr>ACS implementation</vt:lpstr>
      <vt:lpstr>ACS Hardware interface</vt:lpstr>
      <vt:lpstr>Study the code</vt:lpstr>
      <vt:lpstr>Simulink model por PIL validation</vt:lpstr>
      <vt:lpstr>Study the model</vt:lpstr>
      <vt:lpstr>Simulink PIL validation</vt:lpstr>
      <vt:lpstr>Make changes and play</vt:lpstr>
      <vt:lpstr>Validation steps: Hardware-in-the-loop</vt:lpstr>
      <vt:lpstr>Technology Readiness Level (TRL) </vt:lpstr>
      <vt:lpstr>Hardware In the Loop</vt:lpstr>
      <vt:lpstr>Hardware In the Loop</vt:lpstr>
      <vt:lpstr>Student assignment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On-board software laboratory</dc:title>
  <cp:lastModifiedBy>jzamora</cp:lastModifiedBy>
  <cp:revision>46</cp:revision>
  <dcterms:modified xsi:type="dcterms:W3CDTF">2021-12-01T07:50:10Z</dcterms:modified>
</cp:coreProperties>
</file>